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87" r:id="rId3"/>
    <p:sldId id="288" r:id="rId4"/>
    <p:sldId id="295" r:id="rId5"/>
    <p:sldId id="296" r:id="rId6"/>
    <p:sldId id="292" r:id="rId7"/>
    <p:sldId id="297" r:id="rId8"/>
    <p:sldId id="294" r:id="rId9"/>
    <p:sldId id="298" r:id="rId10"/>
    <p:sldId id="299" r:id="rId11"/>
    <p:sldId id="300" r:id="rId12"/>
    <p:sldId id="301" r:id="rId13"/>
  </p:sldIdLst>
  <p:sldSz cx="9144000" cy="5143500" type="screen16x9"/>
  <p:notesSz cx="6858000" cy="9144000"/>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600"/>
    <a:srgbClr val="D19D00"/>
    <a:srgbClr val="E0A8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AEC0E2D-2828-1212-B928-C5D69BD24FAB}" v="4" dt="2023-04-26T18:33:33.4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66911"/>
  </p:normalViewPr>
  <p:slideViewPr>
    <p:cSldViewPr snapToGrid="0" snapToObjects="1" showGuides="1">
      <p:cViewPr varScale="1">
        <p:scale>
          <a:sx n="102" d="100"/>
          <a:sy n="102" d="100"/>
        </p:scale>
        <p:origin x="2480" y="184"/>
      </p:cViewPr>
      <p:guideLst>
        <p:guide orient="horz" pos="1620"/>
        <p:guide pos="2880"/>
      </p:guideLst>
    </p:cSldViewPr>
  </p:slideViewPr>
  <p:outlineViewPr>
    <p:cViewPr>
      <p:scale>
        <a:sx n="33" d="100"/>
        <a:sy n="33" d="100"/>
      </p:scale>
      <p:origin x="0" y="0"/>
    </p:cViewPr>
  </p:outlineViewPr>
  <p:notesTextViewPr>
    <p:cViewPr>
      <p:scale>
        <a:sx n="114" d="100"/>
        <a:sy n="114" d="100"/>
      </p:scale>
      <p:origin x="0" y="0"/>
    </p:cViewPr>
  </p:notesTextViewPr>
  <p:sorterViewPr>
    <p:cViewPr>
      <p:scale>
        <a:sx n="66" d="100"/>
        <a:sy n="66" d="100"/>
      </p:scale>
      <p:origin x="0" y="0"/>
    </p:cViewPr>
  </p:sorter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79E8FC-1C83-6947-A546-881256C4A356}" type="datetimeFigureOut">
              <a:rPr lang="de-DE" smtClean="0"/>
              <a:pPr/>
              <a:t>20.02.24</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de-DE"/>
              <a:t>Mastertextformat bearbeiten
Zweite Ebene
Dritte Ebene
Vierte Ebene
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821A57-5259-0A40-AC1E-6021F7458939}" type="slidenum">
              <a:rPr lang="de-DE" smtClean="0"/>
              <a:pPr/>
              <a:t>‹Nr.›</a:t>
            </a:fld>
            <a:endParaRPr lang="de-DE"/>
          </a:p>
        </p:txBody>
      </p:sp>
    </p:spTree>
    <p:extLst>
      <p:ext uri="{BB962C8B-B14F-4D97-AF65-F5344CB8AC3E}">
        <p14:creationId xmlns:p14="http://schemas.microsoft.com/office/powerpoint/2010/main" val="3065219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br>
              <a:rPr lang="de-DE" sz="2800" dirty="0">
                <a:effectLst/>
                <a:latin typeface="Verdana" panose="020B0604030504040204" pitchFamily="34" charset="0"/>
              </a:rPr>
            </a:br>
            <a:endParaRPr lang="de-DE" sz="2800" dirty="0">
              <a:effectLst/>
              <a:latin typeface="Verdana" panose="020B0604030504040204" pitchFamily="34" charset="0"/>
            </a:endParaRPr>
          </a:p>
        </p:txBody>
      </p:sp>
      <p:sp>
        <p:nvSpPr>
          <p:cNvPr id="4" name="Foliennummernplatzhalter 3"/>
          <p:cNvSpPr>
            <a:spLocks noGrp="1"/>
          </p:cNvSpPr>
          <p:nvPr>
            <p:ph type="sldNum" sz="quarter" idx="5"/>
          </p:nvPr>
        </p:nvSpPr>
        <p:spPr/>
        <p:txBody>
          <a:bodyPr/>
          <a:lstStyle/>
          <a:p>
            <a:fld id="{1B821A57-5259-0A40-AC1E-6021F7458939}" type="slidenum">
              <a:rPr lang="de-DE" smtClean="0"/>
              <a:pPr/>
              <a:t>1</a:t>
            </a:fld>
            <a:endParaRPr lang="de-DE"/>
          </a:p>
        </p:txBody>
      </p:sp>
    </p:spTree>
    <p:extLst>
      <p:ext uri="{BB962C8B-B14F-4D97-AF65-F5344CB8AC3E}">
        <p14:creationId xmlns:p14="http://schemas.microsoft.com/office/powerpoint/2010/main" val="3447517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effectLst/>
                <a:ea typeface="Times New Roman" panose="02020603050405020304" pitchFamily="18" charset="0"/>
              </a:rPr>
              <a:t>Schau dir dieses rätselhafte Bild an! </a:t>
            </a:r>
          </a:p>
          <a:p>
            <a:r>
              <a:rPr lang="de-AT" dirty="0">
                <a:effectLst/>
                <a:ea typeface="Times New Roman" panose="02020603050405020304" pitchFamily="18" charset="0"/>
              </a:rPr>
              <a:t>Geh mit deinen Augen darin spazieren, hin und her! </a:t>
            </a:r>
          </a:p>
          <a:p>
            <a:r>
              <a:rPr lang="de-AT" dirty="0">
                <a:effectLst/>
                <a:ea typeface="Times New Roman" panose="02020603050405020304" pitchFamily="18" charset="0"/>
              </a:rPr>
              <a:t> </a:t>
            </a:r>
          </a:p>
          <a:p>
            <a:r>
              <a:rPr lang="de-AT" dirty="0">
                <a:effectLst/>
                <a:ea typeface="Times New Roman" panose="02020603050405020304" pitchFamily="18" charset="0"/>
              </a:rPr>
              <a:t>Es braucht Zeit, bis wir es durchschauen: </a:t>
            </a:r>
          </a:p>
          <a:p>
            <a:r>
              <a:rPr lang="de-AT" dirty="0">
                <a:effectLst/>
                <a:ea typeface="Times New Roman" panose="02020603050405020304" pitchFamily="18" charset="0"/>
              </a:rPr>
              <a:t>Gut zu erkennen ist ein Mann in weißer Kleidung, </a:t>
            </a:r>
          </a:p>
          <a:p>
            <a:r>
              <a:rPr lang="de-AT" dirty="0">
                <a:effectLst/>
                <a:ea typeface="Times New Roman" panose="02020603050405020304" pitchFamily="18" charset="0"/>
              </a:rPr>
              <a:t>der nach oben schaut. </a:t>
            </a:r>
          </a:p>
          <a:p>
            <a:r>
              <a:rPr lang="de-AT" dirty="0">
                <a:effectLst/>
                <a:ea typeface="Times New Roman" panose="02020603050405020304" pitchFamily="18" charset="0"/>
              </a:rPr>
              <a:t>Seine rechte Hand hält er vor sein Gesicht, wie geblendet von der Sonne. </a:t>
            </a:r>
          </a:p>
          <a:p>
            <a:r>
              <a:rPr lang="de-AT" dirty="0">
                <a:effectLst/>
                <a:ea typeface="Times New Roman" panose="02020603050405020304" pitchFamily="18" charset="0"/>
              </a:rPr>
              <a:t>Oder winkt er jemandem zu, ruft ihn herbei? </a:t>
            </a:r>
          </a:p>
          <a:p>
            <a:r>
              <a:rPr lang="de-AT" dirty="0">
                <a:effectLst/>
                <a:ea typeface="Times New Roman" panose="02020603050405020304" pitchFamily="18" charset="0"/>
              </a:rPr>
              <a:t>Zu sehen sind links oben und rechts unten grüne Blätter mit viel Schatten. </a:t>
            </a:r>
          </a:p>
          <a:p>
            <a:r>
              <a:rPr lang="de-AT" dirty="0">
                <a:effectLst/>
                <a:ea typeface="Times New Roman" panose="02020603050405020304" pitchFamily="18" charset="0"/>
              </a:rPr>
              <a:t>Von links unten nach rechts oben zieht sich ein dickerer Stamm. </a:t>
            </a:r>
          </a:p>
          <a:p>
            <a:r>
              <a:rPr lang="de-AT" dirty="0">
                <a:effectLst/>
                <a:ea typeface="Times New Roman" panose="02020603050405020304" pitchFamily="18" charset="0"/>
              </a:rPr>
              <a:t>Ja, der weiß Gekleidete schaut von der Erde hinauf in einen Baum. </a:t>
            </a:r>
          </a:p>
          <a:p>
            <a:r>
              <a:rPr lang="de-AT" dirty="0">
                <a:effectLst/>
                <a:ea typeface="Times New Roman" panose="02020603050405020304" pitchFamily="18" charset="0"/>
              </a:rPr>
              <a:t> </a:t>
            </a:r>
          </a:p>
          <a:p>
            <a:r>
              <a:rPr lang="de-AT" dirty="0">
                <a:effectLst/>
                <a:ea typeface="Times New Roman" panose="02020603050405020304" pitchFamily="18" charset="0"/>
              </a:rPr>
              <a:t>Und da sind zwei Beine, abgestützt auf den Ästen, ein Bauch mit roter Kleidung und gelben Knöpfen und … der rechte Arm und die Hand. </a:t>
            </a:r>
          </a:p>
          <a:p>
            <a:r>
              <a:rPr lang="de-AT" dirty="0">
                <a:effectLst/>
                <a:ea typeface="Times New Roman" panose="02020603050405020304" pitchFamily="18" charset="0"/>
              </a:rPr>
              <a:t>Die Finger sind gekrümmt und der Zeigefinger zeigt zurück auf … sich selbst! </a:t>
            </a:r>
          </a:p>
          <a:p>
            <a:r>
              <a:rPr lang="de-AT" dirty="0">
                <a:effectLst/>
                <a:ea typeface="Times New Roman" panose="02020603050405020304" pitchFamily="18" charset="0"/>
              </a:rPr>
              <a:t>Der Mensch oben fragt den Mann unten: Meinst du mich? - Kann das sein? </a:t>
            </a:r>
          </a:p>
          <a:p>
            <a:r>
              <a:rPr lang="de-AT" dirty="0">
                <a:effectLst/>
                <a:ea typeface="Times New Roman" panose="02020603050405020304" pitchFamily="18" charset="0"/>
              </a:rPr>
              <a:t>Dann erst entdecke ich: Die Hand zeigt auch auf mich - der Mann schaut hoch zu mir. </a:t>
            </a:r>
          </a:p>
          <a:p>
            <a:r>
              <a:rPr lang="de-AT" dirty="0">
                <a:effectLst/>
                <a:ea typeface="Times New Roman" panose="02020603050405020304" pitchFamily="18" charset="0"/>
              </a:rPr>
              <a:t>Als ob ich dieser Mensch bin, hoch oben im Baum sitze und mitten im Bild bin. </a:t>
            </a:r>
          </a:p>
          <a:p>
            <a:r>
              <a:rPr lang="de-AT" dirty="0">
                <a:effectLst/>
                <a:ea typeface="Times New Roman" panose="02020603050405020304" pitchFamily="18" charset="0"/>
              </a:rPr>
              <a:t>Auch ich bin gefragt: Meinst du etwa MICH?</a:t>
            </a:r>
          </a:p>
          <a:p>
            <a:r>
              <a:rPr lang="de-AT" i="1" dirty="0">
                <a:solidFill>
                  <a:srgbClr val="000000"/>
                </a:solidFill>
                <a:effectLst/>
                <a:ea typeface="Calibri" panose="020F0502020204030204" pitchFamily="34" charset="0"/>
              </a:rPr>
              <a:t> </a:t>
            </a:r>
            <a:endParaRPr lang="de-AT" dirty="0">
              <a:solidFill>
                <a:srgbClr val="000000"/>
              </a:solidFill>
              <a:effectLst/>
              <a:ea typeface="Calibri" panose="020F0502020204030204" pitchFamily="34" charset="0"/>
            </a:endParaRPr>
          </a:p>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2</a:t>
            </a:fld>
            <a:endParaRPr lang="de-DE"/>
          </a:p>
        </p:txBody>
      </p:sp>
    </p:spTree>
    <p:extLst>
      <p:ext uri="{BB962C8B-B14F-4D97-AF65-F5344CB8AC3E}">
        <p14:creationId xmlns:p14="http://schemas.microsoft.com/office/powerpoint/2010/main" val="41662153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3</a:t>
            </a:fld>
            <a:endParaRPr lang="de-DE"/>
          </a:p>
        </p:txBody>
      </p:sp>
    </p:spTree>
    <p:extLst>
      <p:ext uri="{BB962C8B-B14F-4D97-AF65-F5344CB8AC3E}">
        <p14:creationId xmlns:p14="http://schemas.microsoft.com/office/powerpoint/2010/main" val="1308011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4</a:t>
            </a:fld>
            <a:endParaRPr lang="de-DE"/>
          </a:p>
        </p:txBody>
      </p:sp>
    </p:spTree>
    <p:extLst>
      <p:ext uri="{BB962C8B-B14F-4D97-AF65-F5344CB8AC3E}">
        <p14:creationId xmlns:p14="http://schemas.microsoft.com/office/powerpoint/2010/main" val="36313850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5</a:t>
            </a:fld>
            <a:endParaRPr lang="de-DE"/>
          </a:p>
        </p:txBody>
      </p:sp>
      <p:sp>
        <p:nvSpPr>
          <p:cNvPr id="8" name="Textfeld 7">
            <a:extLst>
              <a:ext uri="{FF2B5EF4-FFF2-40B4-BE49-F238E27FC236}">
                <a16:creationId xmlns:a16="http://schemas.microsoft.com/office/drawing/2014/main" id="{0C4240CF-A3FB-A847-BF4C-9516491A23DB}"/>
              </a:ext>
            </a:extLst>
          </p:cNvPr>
          <p:cNvSpPr txBox="1"/>
          <p:nvPr/>
        </p:nvSpPr>
        <p:spPr>
          <a:xfrm>
            <a:off x="685800" y="378709"/>
            <a:ext cx="5486400" cy="3046988"/>
          </a:xfrm>
          <a:prstGeom prst="rect">
            <a:avLst/>
          </a:prstGeom>
          <a:noFill/>
        </p:spPr>
        <p:txBody>
          <a:bodyPr wrap="square">
            <a:spAutoFit/>
          </a:bodyPr>
          <a:lstStyle/>
          <a:p>
            <a:r>
              <a:rPr lang="de-AT" sz="1600" b="0" i="0" u="none" strike="noStrike" dirty="0">
                <a:solidFill>
                  <a:srgbClr val="000000"/>
                </a:solidFill>
                <a:effectLst/>
                <a:latin typeface="Century Gothic" panose="020B0502020202020204" pitchFamily="34" charset="0"/>
              </a:rPr>
              <a:t>Wir wollen aufstehen, aufeinander zugehen,</a:t>
            </a:r>
            <a:r>
              <a:rPr lang="de-AT" sz="1600" b="0" i="0" dirty="0">
                <a:solidFill>
                  <a:srgbClr val="808080"/>
                </a:solidFill>
                <a:effectLst/>
                <a:latin typeface="Century Gothic" panose="020B0502020202020204" pitchFamily="34" charset="0"/>
              </a:rPr>
              <a:t>​</a:t>
            </a:r>
            <a:br>
              <a:rPr lang="de-AT" sz="1600" b="0" i="0" dirty="0">
                <a:solidFill>
                  <a:srgbClr val="808080"/>
                </a:solidFill>
                <a:effectLst/>
                <a:latin typeface="Century Gothic" panose="020B0502020202020204" pitchFamily="34" charset="0"/>
              </a:rPr>
            </a:br>
            <a:r>
              <a:rPr lang="de-AT" sz="1600" b="0" i="0" u="none" strike="noStrike" dirty="0">
                <a:solidFill>
                  <a:srgbClr val="000000"/>
                </a:solidFill>
                <a:effectLst/>
                <a:latin typeface="Century Gothic" panose="020B0502020202020204" pitchFamily="34" charset="0"/>
              </a:rPr>
              <a:t>voneinander lernen, miteinander umzugehen.</a:t>
            </a:r>
            <a:r>
              <a:rPr lang="de-AT" sz="1600" b="0" i="0" dirty="0">
                <a:solidFill>
                  <a:srgbClr val="808080"/>
                </a:solidFill>
                <a:effectLst/>
                <a:latin typeface="Century Gothic" panose="020B0502020202020204" pitchFamily="34" charset="0"/>
              </a:rPr>
              <a:t>​</a:t>
            </a:r>
            <a:br>
              <a:rPr lang="de-AT" sz="1600" b="0" i="0" dirty="0">
                <a:solidFill>
                  <a:srgbClr val="808080"/>
                </a:solidFill>
                <a:effectLst/>
                <a:latin typeface="Century Gothic" panose="020B0502020202020204" pitchFamily="34" charset="0"/>
              </a:rPr>
            </a:br>
            <a:r>
              <a:rPr lang="de-AT" sz="1600" b="0" i="0" u="none" strike="noStrike" dirty="0">
                <a:solidFill>
                  <a:srgbClr val="000000"/>
                </a:solidFill>
                <a:effectLst/>
                <a:latin typeface="Century Gothic" panose="020B0502020202020204" pitchFamily="34" charset="0"/>
              </a:rPr>
              <a:t>Aufstehen, aufeinander zugehen,</a:t>
            </a:r>
            <a:r>
              <a:rPr lang="de-AT" sz="1600" b="0" i="0" dirty="0">
                <a:solidFill>
                  <a:srgbClr val="808080"/>
                </a:solidFill>
                <a:effectLst/>
                <a:latin typeface="Century Gothic" panose="020B0502020202020204" pitchFamily="34" charset="0"/>
              </a:rPr>
              <a:t>​</a:t>
            </a:r>
            <a:br>
              <a:rPr lang="de-AT" sz="1600" b="0" i="0" dirty="0">
                <a:solidFill>
                  <a:srgbClr val="808080"/>
                </a:solidFill>
                <a:effectLst/>
                <a:latin typeface="Century Gothic" panose="020B0502020202020204" pitchFamily="34" charset="0"/>
              </a:rPr>
            </a:br>
            <a:r>
              <a:rPr lang="de-AT" sz="1600" b="0" i="0" u="none" strike="noStrike" dirty="0">
                <a:solidFill>
                  <a:srgbClr val="000000"/>
                </a:solidFill>
                <a:effectLst/>
                <a:latin typeface="Century Gothic" panose="020B0502020202020204" pitchFamily="34" charset="0"/>
              </a:rPr>
              <a:t>und uns nicht entfernen, </a:t>
            </a:r>
          </a:p>
          <a:p>
            <a:r>
              <a:rPr lang="de-AT" sz="1600" b="0" i="0" u="none" strike="noStrike" dirty="0">
                <a:solidFill>
                  <a:srgbClr val="000000"/>
                </a:solidFill>
                <a:effectLst/>
                <a:latin typeface="Century Gothic" panose="020B0502020202020204" pitchFamily="34" charset="0"/>
              </a:rPr>
              <a:t>wenn wir etwas nicht verstehen.</a:t>
            </a:r>
            <a:r>
              <a:rPr lang="de-AT" sz="1600" b="0" i="0" dirty="0">
                <a:solidFill>
                  <a:srgbClr val="808080"/>
                </a:solidFill>
                <a:effectLst/>
                <a:latin typeface="Century Gothic" panose="020B0502020202020204" pitchFamily="34" charset="0"/>
              </a:rPr>
              <a:t>​</a:t>
            </a:r>
            <a:endParaRPr lang="de-AT" sz="1600" dirty="0">
              <a:solidFill>
                <a:srgbClr val="808080"/>
              </a:solidFill>
              <a:latin typeface="Century Gothic" panose="020B0502020202020204" pitchFamily="34" charset="0"/>
            </a:endParaRPr>
          </a:p>
          <a:p>
            <a:br>
              <a:rPr lang="de-AT" sz="1600" b="0" i="0" dirty="0">
                <a:solidFill>
                  <a:srgbClr val="000000"/>
                </a:solidFill>
                <a:effectLst/>
                <a:latin typeface="Century Gothic" panose="020B0502020202020204" pitchFamily="34" charset="0"/>
              </a:rPr>
            </a:br>
            <a:r>
              <a:rPr lang="de-AT" sz="1600" b="0" i="0" u="none" strike="noStrike" dirty="0">
                <a:solidFill>
                  <a:srgbClr val="000000"/>
                </a:solidFill>
                <a:effectLst/>
                <a:latin typeface="Century Gothic" panose="020B0502020202020204" pitchFamily="34" charset="0"/>
              </a:rPr>
              <a:t>1. Jeder hat was einzubringen, diese Vielfalt, wunderbar.</a:t>
            </a:r>
            <a:r>
              <a:rPr lang="de-AT" sz="1600" b="0" i="0" dirty="0">
                <a:solidFill>
                  <a:srgbClr val="808080"/>
                </a:solidFill>
                <a:effectLst/>
                <a:latin typeface="Century Gothic" panose="020B0502020202020204" pitchFamily="34" charset="0"/>
              </a:rPr>
              <a:t>​ </a:t>
            </a:r>
            <a:r>
              <a:rPr lang="de-AT" sz="1600" b="0" i="0" u="none" strike="noStrike" dirty="0">
                <a:solidFill>
                  <a:srgbClr val="000000"/>
                </a:solidFill>
                <a:effectLst/>
                <a:latin typeface="Century Gothic" panose="020B0502020202020204" pitchFamily="34" charset="0"/>
              </a:rPr>
              <a:t>Neue Lieder </a:t>
            </a:r>
            <a:r>
              <a:rPr lang="de-AT" sz="1600" b="0" i="0" u="none" strike="noStrike" dirty="0" err="1">
                <a:solidFill>
                  <a:srgbClr val="000000"/>
                </a:solidFill>
                <a:effectLst/>
                <a:latin typeface="Century Gothic" panose="020B0502020202020204" pitchFamily="34" charset="0"/>
              </a:rPr>
              <a:t>woll'n</a:t>
            </a:r>
            <a:r>
              <a:rPr lang="de-AT" sz="1600" b="0" i="0" u="none" strike="noStrike" dirty="0">
                <a:solidFill>
                  <a:srgbClr val="000000"/>
                </a:solidFill>
                <a:effectLst/>
                <a:latin typeface="Century Gothic" panose="020B0502020202020204" pitchFamily="34" charset="0"/>
              </a:rPr>
              <a:t> wir singen, neue Texte, laut und klar.</a:t>
            </a:r>
            <a:r>
              <a:rPr lang="de-AT" sz="1600" b="0" i="0" dirty="0">
                <a:solidFill>
                  <a:srgbClr val="808080"/>
                </a:solidFill>
                <a:effectLst/>
                <a:latin typeface="Century Gothic" panose="020B0502020202020204" pitchFamily="34" charset="0"/>
              </a:rPr>
              <a:t>​</a:t>
            </a:r>
            <a:br>
              <a:rPr lang="de-AT" sz="1600" b="0" i="0" dirty="0">
                <a:solidFill>
                  <a:srgbClr val="000000"/>
                </a:solidFill>
                <a:effectLst/>
                <a:latin typeface="Century Gothic" panose="020B0502020202020204" pitchFamily="34" charset="0"/>
              </a:rPr>
            </a:br>
            <a:r>
              <a:rPr lang="de-AT" sz="1600" b="0" i="0" u="none" strike="noStrike" dirty="0">
                <a:solidFill>
                  <a:srgbClr val="000000"/>
                </a:solidFill>
                <a:effectLst/>
                <a:latin typeface="Century Gothic" panose="020B0502020202020204" pitchFamily="34" charset="0"/>
              </a:rPr>
              <a:t>2. Diese Welt ist uns gegeben, wir sind alle Gäste hier. Wenn wir nicht zusammenleben, kann die Menschheit nur </a:t>
            </a:r>
            <a:r>
              <a:rPr lang="de-AT" sz="1600" b="0" i="0" u="none" strike="noStrike" dirty="0" err="1">
                <a:solidFill>
                  <a:srgbClr val="000000"/>
                </a:solidFill>
                <a:effectLst/>
                <a:latin typeface="Century Gothic" panose="020B0502020202020204" pitchFamily="34" charset="0"/>
              </a:rPr>
              <a:t>verlier´n</a:t>
            </a:r>
            <a:r>
              <a:rPr lang="de-AT" sz="1600" b="0" i="0" u="none" strike="noStrike" dirty="0">
                <a:solidFill>
                  <a:srgbClr val="000000"/>
                </a:solidFill>
                <a:effectLst/>
                <a:latin typeface="Century Gothic" panose="020B0502020202020204" pitchFamily="34" charset="0"/>
              </a:rPr>
              <a:t>.</a:t>
            </a:r>
            <a:r>
              <a:rPr lang="de-AT" sz="1600" b="0" i="0" dirty="0">
                <a:solidFill>
                  <a:srgbClr val="808080"/>
                </a:solidFill>
                <a:effectLst/>
                <a:latin typeface="Century Gothic" panose="020B0502020202020204" pitchFamily="34" charset="0"/>
              </a:rPr>
              <a:t>​</a:t>
            </a:r>
            <a:endParaRPr lang="de-DE" sz="1600" dirty="0"/>
          </a:p>
        </p:txBody>
      </p:sp>
    </p:spTree>
    <p:extLst>
      <p:ext uri="{BB962C8B-B14F-4D97-AF65-F5344CB8AC3E}">
        <p14:creationId xmlns:p14="http://schemas.microsoft.com/office/powerpoint/2010/main" val="4046738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6</a:t>
            </a:fld>
            <a:endParaRPr lang="de-DE"/>
          </a:p>
        </p:txBody>
      </p:sp>
    </p:spTree>
    <p:extLst>
      <p:ext uri="{BB962C8B-B14F-4D97-AF65-F5344CB8AC3E}">
        <p14:creationId xmlns:p14="http://schemas.microsoft.com/office/powerpoint/2010/main" val="1024238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800" i="1" dirty="0">
                <a:solidFill>
                  <a:srgbClr val="000000"/>
                </a:solidFill>
                <a:effectLst/>
                <a:latin typeface="Tahoma" panose="020B0604030504040204" pitchFamily="34" charset="0"/>
                <a:ea typeface="Calibri" panose="020F0502020204030204" pitchFamily="34" charset="0"/>
              </a:rPr>
              <a:t>L*in liest Bibelgeschichte</a:t>
            </a:r>
            <a:endParaRPr lang="de-AT" sz="1800" dirty="0">
              <a:solidFill>
                <a:srgbClr val="000000"/>
              </a:solidFill>
              <a:effectLst/>
              <a:latin typeface="Arial" panose="020B0604020202020204" pitchFamily="34" charset="0"/>
              <a:ea typeface="Calibri" panose="020F0502020204030204" pitchFamily="34" charset="0"/>
            </a:endParaRPr>
          </a:p>
          <a:p>
            <a:r>
              <a:rPr lang="de-AT" sz="1800" dirty="0">
                <a:effectLst/>
                <a:latin typeface="Tahoma" panose="020B0604030504040204" pitchFamily="34" charset="0"/>
                <a:ea typeface="Times New Roman" panose="02020603050405020304" pitchFamily="18" charset="0"/>
              </a:rPr>
              <a:t>Die Geschichte , zu der dieses Bild entstanden ist, ist fast 2000 Jahre alt und handelt von Zachäus, das heißt übersetzt „der Gerechte“.</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ahoma" panose="020B0604030504040204" pitchFamily="34" charset="0"/>
                <a:ea typeface="Times New Roman" panose="02020603050405020304" pitchFamily="18" charset="0"/>
              </a:rPr>
              <a:t>Von Anfang an war Zachäus klein. Er ergriff bei erster Gelegenheit den Beruf, der ihn reich und auch mächtig machte. Erst wurde Zöllner und nahm den Menschen im Land das Steuergeld ab. Dabei verlangte er mehr, als er durfte. Den Rest behielt er für sich.</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ahoma" panose="020B0604030504040204" pitchFamily="34" charset="0"/>
                <a:ea typeface="Times New Roman" panose="02020603050405020304" pitchFamily="18" charset="0"/>
              </a:rPr>
              <a:t>Am Anfang dachte Zachäus: Jetzt komme ich groß raus und zeige allen, was ich kann. Doch er wurde einsam und war unbeliebt. Mit der Zeit spürte er eine tiefe Sehnsucht nach einem glücklichen Leben. Und die Fragen nach dem Sinn des Ganzen ergriffen sein Herz und seine Seele. Sein Suchen nach dem Woher und Wohin und dem unbegreiflichen Gott erwachte. </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ahoma" panose="020B0604030504040204" pitchFamily="34" charset="0"/>
                <a:ea typeface="Times New Roman" panose="02020603050405020304" pitchFamily="18" charset="0"/>
              </a:rPr>
              <a:t>Eines Tages hörte er, dass Jesus in die Stadt kommt. Er wusste, dass er ein Mensch ist, der Gott nah ist. Ob Zachäus zu ihm gehen sollte? Ob das sein Leben verändern würde? Ob er sich traute? </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ahoma" panose="020B0604030504040204" pitchFamily="34" charset="0"/>
                <a:ea typeface="Times New Roman" panose="02020603050405020304" pitchFamily="18" charset="0"/>
              </a:rPr>
              <a:t>Er hatte die Idee, auf dem Weg von Jesus vorauszulaufen und auf einen Baum zu klettern. Dort in guter Deckung versteckt, konnte er Jesus sehen. Da passierte Überraschendes: Jesus kam näher, schaute hinauf und sprach ihn beim Namen an: „Zachäus, komm schnell herunter! Denn ich muss heute bei dir in deinem Haus bleiben!“ Da stieg er schnell herunter und nahm Jesus freudig bei sich zuhause auf. Alle waren empört, dass Jesus bei  einem Sünder eingekehrt ist.</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ahoma" panose="020B0604030504040204" pitchFamily="34" charset="0"/>
                <a:ea typeface="Times New Roman" panose="02020603050405020304" pitchFamily="18" charset="0"/>
              </a:rPr>
              <a:t>Zachäus aber sprach zu Jesus: „Siehe, Herr, die Hälfte meines Vermögens gebe ich den Armen, und wenn ich von jemandem zu viel gefordert habe, gebe ich ihm das Vierfache zurück.“ Da freute sich Jesus und sprach: „Heute ist diesem Haus das Glück Gottes geschenkt worden. Nun kann jeder Mensch sehen und verstehen: Ich bin zu euch gekommen, um zu suchen und zu retten, was verloren ist.“ (</a:t>
            </a:r>
            <a:r>
              <a:rPr lang="de-AT" sz="1800" dirty="0" err="1">
                <a:effectLst/>
                <a:latin typeface="Tahoma" panose="020B0604030504040204" pitchFamily="34" charset="0"/>
                <a:ea typeface="Times New Roman" panose="02020603050405020304" pitchFamily="18" charset="0"/>
              </a:rPr>
              <a:t>Lk</a:t>
            </a:r>
            <a:r>
              <a:rPr lang="de-AT" sz="1800" dirty="0">
                <a:effectLst/>
                <a:latin typeface="Tahoma" panose="020B0604030504040204" pitchFamily="34" charset="0"/>
                <a:ea typeface="Times New Roman" panose="02020603050405020304" pitchFamily="18" charset="0"/>
              </a:rPr>
              <a:t> 19, 1-10)</a:t>
            </a:r>
            <a:endParaRPr lang="de-AT" sz="1800" dirty="0">
              <a:effectLst/>
              <a:latin typeface="Times New Roman" panose="02020603050405020304" pitchFamily="18" charset="0"/>
              <a:ea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7</a:t>
            </a:fld>
            <a:endParaRPr lang="de-DE"/>
          </a:p>
        </p:txBody>
      </p:sp>
    </p:spTree>
    <p:extLst>
      <p:ext uri="{BB962C8B-B14F-4D97-AF65-F5344CB8AC3E}">
        <p14:creationId xmlns:p14="http://schemas.microsoft.com/office/powerpoint/2010/main" val="3547239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342900" lvl="0" indent="-342900">
              <a:buFont typeface="Symbol" pitchFamily="2" charset="2"/>
              <a:buChar char=""/>
            </a:pPr>
            <a:r>
              <a:rPr lang="de-AT" sz="1800" dirty="0">
                <a:effectLst/>
                <a:latin typeface="Tahoma" panose="020B0604030504040204" pitchFamily="34" charset="0"/>
                <a:ea typeface="Times New Roman" panose="02020603050405020304" pitchFamily="18" charset="0"/>
              </a:rPr>
              <a:t>Lies die Geschichte nochmals!</a:t>
            </a:r>
            <a:endParaRPr lang="de-AT"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de-AT" sz="1800" dirty="0">
                <a:effectLst/>
                <a:latin typeface="Tahoma" panose="020B0604030504040204" pitchFamily="34" charset="0"/>
                <a:ea typeface="Times New Roman" panose="02020603050405020304" pitchFamily="18" charset="0"/>
              </a:rPr>
              <a:t>Welches Wort, welcher Satz spricht dich an? Sag es laut!</a:t>
            </a:r>
            <a:endParaRPr lang="de-AT"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de-AT" sz="1800" dirty="0">
                <a:effectLst/>
                <a:latin typeface="Tahoma" panose="020B0604030504040204" pitchFamily="34" charset="0"/>
                <a:ea typeface="Times New Roman" panose="02020603050405020304" pitchFamily="18" charset="0"/>
              </a:rPr>
              <a:t>Jede*</a:t>
            </a:r>
            <a:r>
              <a:rPr lang="de-AT" sz="1800" dirty="0" err="1">
                <a:effectLst/>
                <a:latin typeface="Tahoma" panose="020B0604030504040204" pitchFamily="34" charset="0"/>
                <a:ea typeface="Times New Roman" panose="02020603050405020304" pitchFamily="18" charset="0"/>
              </a:rPr>
              <a:t>r</a:t>
            </a:r>
            <a:r>
              <a:rPr lang="de-AT" sz="1800" dirty="0">
                <a:effectLst/>
                <a:latin typeface="Tahoma" panose="020B0604030504040204" pitchFamily="34" charset="0"/>
                <a:ea typeface="Times New Roman" panose="02020603050405020304" pitchFamily="18" charset="0"/>
              </a:rPr>
              <a:t> Schüler*in soll (mindestens einmal) zu Wort kommen:</a:t>
            </a:r>
            <a:endParaRPr lang="de-AT" sz="1800" dirty="0">
              <a:effectLst/>
              <a:latin typeface="Times New Roman" panose="02020603050405020304" pitchFamily="18" charset="0"/>
              <a:ea typeface="Times New Roman" panose="02020603050405020304" pitchFamily="18" charset="0"/>
            </a:endParaRPr>
          </a:p>
          <a:p>
            <a:r>
              <a:rPr lang="de-AT" sz="1800" dirty="0">
                <a:effectLst/>
                <a:latin typeface="Times New Roman" panose="02020603050405020304" pitchFamily="18" charset="0"/>
                <a:ea typeface="Times New Roman" panose="02020603050405020304" pitchFamily="18" charset="0"/>
              </a:rPr>
              <a:t> </a:t>
            </a:r>
          </a:p>
        </p:txBody>
      </p:sp>
      <p:sp>
        <p:nvSpPr>
          <p:cNvPr id="4" name="Foliennummernplatzhalter 3"/>
          <p:cNvSpPr>
            <a:spLocks noGrp="1"/>
          </p:cNvSpPr>
          <p:nvPr>
            <p:ph type="sldNum" sz="quarter" idx="5"/>
          </p:nvPr>
        </p:nvSpPr>
        <p:spPr/>
        <p:txBody>
          <a:bodyPr/>
          <a:lstStyle/>
          <a:p>
            <a:fld id="{1B821A57-5259-0A40-AC1E-6021F7458939}" type="slidenum">
              <a:rPr lang="de-DE" smtClean="0"/>
              <a:pPr/>
              <a:t>8</a:t>
            </a:fld>
            <a:endParaRPr lang="de-DE"/>
          </a:p>
        </p:txBody>
      </p:sp>
    </p:spTree>
    <p:extLst>
      <p:ext uri="{BB962C8B-B14F-4D97-AF65-F5344CB8AC3E}">
        <p14:creationId xmlns:p14="http://schemas.microsoft.com/office/powerpoint/2010/main" val="2177613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9</a:t>
            </a:fld>
            <a:endParaRPr lang="de-DE"/>
          </a:p>
        </p:txBody>
      </p:sp>
    </p:spTree>
    <p:extLst>
      <p:ext uri="{BB962C8B-B14F-4D97-AF65-F5344CB8AC3E}">
        <p14:creationId xmlns:p14="http://schemas.microsoft.com/office/powerpoint/2010/main" val="38490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800" dirty="0">
                <a:solidFill>
                  <a:srgbClr val="232D37"/>
                </a:solidFill>
                <a:effectLst/>
                <a:latin typeface="Century Gothic" panose="020B0502020202020204" pitchFamily="34" charset="0"/>
                <a:ea typeface="Times New Roman" panose="02020603050405020304" pitchFamily="18" charset="0"/>
              </a:rPr>
              <a:t>Du hast nach jedem Impuls im </a:t>
            </a:r>
            <a:r>
              <a:rPr lang="de-AT" sz="1800" dirty="0" err="1">
                <a:solidFill>
                  <a:srgbClr val="232D37"/>
                </a:solidFill>
                <a:effectLst/>
                <a:latin typeface="Century Gothic" panose="020B0502020202020204" pitchFamily="34" charset="0"/>
                <a:ea typeface="Times New Roman" panose="02020603050405020304" pitchFamily="18" charset="0"/>
              </a:rPr>
              <a:t>ebook</a:t>
            </a:r>
            <a:r>
              <a:rPr lang="de-AT" sz="1800" dirty="0">
                <a:solidFill>
                  <a:srgbClr val="232D37"/>
                </a:solidFill>
                <a:effectLst/>
                <a:latin typeface="Century Gothic" panose="020B0502020202020204" pitchFamily="34" charset="0"/>
                <a:ea typeface="Times New Roman" panose="02020603050405020304" pitchFamily="18" charset="0"/>
              </a:rPr>
              <a:t>  mit weißer Ölkreide das Wort „Mut“ geschrieben, übermale das Wort mit Wasserfarbe.</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Wähle dazu 2-3 Farben, die dir Mut machen!</a:t>
            </a:r>
            <a:endParaRPr lang="de-AT" sz="1800" dirty="0">
              <a:effectLst/>
              <a:latin typeface="Times New Roman" panose="02020603050405020304" pitchFamily="18" charset="0"/>
              <a:ea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10</a:t>
            </a:fld>
            <a:endParaRPr lang="de-DE"/>
          </a:p>
        </p:txBody>
      </p:sp>
    </p:spTree>
    <p:extLst>
      <p:ext uri="{BB962C8B-B14F-4D97-AF65-F5344CB8AC3E}">
        <p14:creationId xmlns:p14="http://schemas.microsoft.com/office/powerpoint/2010/main" val="15115289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11</a:t>
            </a:fld>
            <a:endParaRPr lang="de-DE"/>
          </a:p>
        </p:txBody>
      </p:sp>
    </p:spTree>
    <p:extLst>
      <p:ext uri="{BB962C8B-B14F-4D97-AF65-F5344CB8AC3E}">
        <p14:creationId xmlns:p14="http://schemas.microsoft.com/office/powerpoint/2010/main" val="1912829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800" dirty="0">
                <a:solidFill>
                  <a:srgbClr val="232D37"/>
                </a:solidFill>
                <a:effectLst/>
                <a:latin typeface="Century Gothic" panose="020B0502020202020204" pitchFamily="34" charset="0"/>
                <a:ea typeface="Times New Roman" panose="02020603050405020304" pitchFamily="18" charset="0"/>
              </a:rPr>
              <a:t>Einander im Halbkreis die unterschiedlichen Bilder zeigen, </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jede/</a:t>
            </a:r>
            <a:r>
              <a:rPr lang="de-AT" sz="1800" dirty="0" err="1">
                <a:solidFill>
                  <a:srgbClr val="232D37"/>
                </a:solidFill>
                <a:effectLst/>
                <a:latin typeface="Century Gothic" panose="020B0502020202020204" pitchFamily="34" charset="0"/>
                <a:ea typeface="Times New Roman" panose="02020603050405020304" pitchFamily="18" charset="0"/>
              </a:rPr>
              <a:t>r</a:t>
            </a:r>
            <a:r>
              <a:rPr lang="de-AT" sz="1800" dirty="0">
                <a:solidFill>
                  <a:srgbClr val="232D37"/>
                </a:solidFill>
                <a:effectLst/>
                <a:latin typeface="Century Gothic" panose="020B0502020202020204" pitchFamily="34" charset="0"/>
                <a:ea typeface="Times New Roman" panose="02020603050405020304" pitchFamily="18" charset="0"/>
              </a:rPr>
              <a:t> stellt sein/ihr Bild mit einem „Mut-Gedanken“ von der Folie </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oder einem eigenen Gedanken:</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Mut zur…</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Mut zu….</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232D37"/>
                </a:solidFill>
                <a:effectLst/>
                <a:latin typeface="Century Gothic" panose="020B0502020202020204" pitchFamily="34" charset="0"/>
                <a:ea typeface="Times New Roman" panose="02020603050405020304" pitchFamily="18" charset="0"/>
              </a:rPr>
              <a:t>Mut….</a:t>
            </a:r>
            <a:endParaRPr lang="de-AT" sz="1800" dirty="0">
              <a:effectLst/>
              <a:latin typeface="Times New Roman" panose="02020603050405020304" pitchFamily="18" charset="0"/>
              <a:ea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1B821A57-5259-0A40-AC1E-6021F7458939}" type="slidenum">
              <a:rPr lang="de-DE" smtClean="0"/>
              <a:pPr/>
              <a:t>12</a:t>
            </a:fld>
            <a:endParaRPr lang="de-DE"/>
          </a:p>
        </p:txBody>
      </p:sp>
    </p:spTree>
    <p:extLst>
      <p:ext uri="{BB962C8B-B14F-4D97-AF65-F5344CB8AC3E}">
        <p14:creationId xmlns:p14="http://schemas.microsoft.com/office/powerpoint/2010/main" val="37849341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597819"/>
            <a:ext cx="7772400" cy="1102519"/>
          </a:xfrm>
        </p:spPr>
        <p:txBody>
          <a:bodyPr/>
          <a:lstStyle/>
          <a:p>
            <a:r>
              <a:rPr lang="de-DE"/>
              <a:t>Mastertitelformat bearbeiten</a:t>
            </a:r>
          </a:p>
        </p:txBody>
      </p:sp>
      <p:sp>
        <p:nvSpPr>
          <p:cNvPr id="3" name="Unterti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a:t>Master-Untertitelformat bearbeiten</a:t>
            </a:r>
          </a:p>
        </p:txBody>
      </p:sp>
      <p:sp>
        <p:nvSpPr>
          <p:cNvPr id="4" name="Datumsplatzhalter 3"/>
          <p:cNvSpPr>
            <a:spLocks noGrp="1"/>
          </p:cNvSpPr>
          <p:nvPr>
            <p:ph type="dt" sz="half" idx="10"/>
          </p:nvPr>
        </p:nvSpPr>
        <p:spPr/>
        <p:txBody>
          <a:bodyPr/>
          <a:lstStyle/>
          <a:p>
            <a:fld id="{5A25C9D3-7BBF-3D48-BD0F-8C7B2FACB41E}" type="datetimeFigureOut">
              <a:rPr lang="de-DE" smtClean="0"/>
              <a:pPr/>
              <a:t>20.02.24</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14570961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5A25C9D3-7BBF-3D48-BD0F-8C7B2FACB41E}" type="datetimeFigureOut">
              <a:rPr lang="de-DE" smtClean="0"/>
              <a:pPr/>
              <a:t>20.02.24</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670276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3305176"/>
            <a:ext cx="7772400" cy="1021556"/>
          </a:xfrm>
        </p:spPr>
        <p:txBody>
          <a:bodyPr anchor="t"/>
          <a:lstStyle>
            <a:lvl1pPr algn="l">
              <a:defRPr sz="4000" b="1" cap="all"/>
            </a:lvl1pPr>
          </a:lstStyle>
          <a:p>
            <a:r>
              <a:rPr lang="de-DE"/>
              <a:t>Mastertitelformat bearbeiten</a:t>
            </a:r>
          </a:p>
        </p:txBody>
      </p:sp>
      <p:sp>
        <p:nvSpPr>
          <p:cNvPr id="3" name="Textplatzhalt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a:t>Mastertextformat bearbeiten</a:t>
            </a:r>
          </a:p>
        </p:txBody>
      </p:sp>
      <p:sp>
        <p:nvSpPr>
          <p:cNvPr id="4" name="Datumsplatzhalter 3"/>
          <p:cNvSpPr>
            <a:spLocks noGrp="1"/>
          </p:cNvSpPr>
          <p:nvPr>
            <p:ph type="dt" sz="half" idx="10"/>
          </p:nvPr>
        </p:nvSpPr>
        <p:spPr/>
        <p:txBody>
          <a:bodyPr/>
          <a:lstStyle/>
          <a:p>
            <a:fld id="{5A25C9D3-7BBF-3D48-BD0F-8C7B2FACB41E}" type="datetimeFigureOut">
              <a:rPr lang="de-DE" smtClean="0"/>
              <a:pPr/>
              <a:t>20.02.24</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899606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p:cNvSpPr>
            <a:spLocks noGrp="1"/>
          </p:cNvSpPr>
          <p:nvPr>
            <p:ph type="dt" sz="half" idx="10"/>
          </p:nvPr>
        </p:nvSpPr>
        <p:spPr/>
        <p:txBody>
          <a:bodyPr/>
          <a:lstStyle/>
          <a:p>
            <a:fld id="{5A25C9D3-7BBF-3D48-BD0F-8C7B2FACB41E}" type="datetimeFigureOut">
              <a:rPr lang="de-DE" smtClean="0"/>
              <a:pPr/>
              <a:t>20.02.24</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896646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05979"/>
            <a:ext cx="8229600" cy="857250"/>
          </a:xfrm>
        </p:spPr>
        <p:txBody>
          <a:bodyPr/>
          <a:lstStyle>
            <a:lvl1pPr>
              <a:defRPr/>
            </a:lvl1pPr>
          </a:lstStyle>
          <a:p>
            <a:r>
              <a:rPr lang="de-DE"/>
              <a:t>Mastertitelformat bearbeiten</a:t>
            </a:r>
          </a:p>
        </p:txBody>
      </p:sp>
      <p:sp>
        <p:nvSpPr>
          <p:cNvPr id="3" name="Textplatzhalt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p:cNvSpPr>
            <a:spLocks noGrp="1"/>
          </p:cNvSpPr>
          <p:nvPr>
            <p:ph type="dt" sz="half" idx="10"/>
          </p:nvPr>
        </p:nvSpPr>
        <p:spPr/>
        <p:txBody>
          <a:bodyPr/>
          <a:lstStyle/>
          <a:p>
            <a:fld id="{5A25C9D3-7BBF-3D48-BD0F-8C7B2FACB41E}" type="datetimeFigureOut">
              <a:rPr lang="de-DE" smtClean="0"/>
              <a:pPr/>
              <a:t>20.02.24</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2292030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Datumsplatzhalter 2"/>
          <p:cNvSpPr>
            <a:spLocks noGrp="1"/>
          </p:cNvSpPr>
          <p:nvPr>
            <p:ph type="dt" sz="half" idx="10"/>
          </p:nvPr>
        </p:nvSpPr>
        <p:spPr/>
        <p:txBody>
          <a:bodyPr/>
          <a:lstStyle/>
          <a:p>
            <a:fld id="{5A25C9D3-7BBF-3D48-BD0F-8C7B2FACB41E}" type="datetimeFigureOut">
              <a:rPr lang="de-DE" smtClean="0"/>
              <a:pPr/>
              <a:t>20.02.24</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2349283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5A25C9D3-7BBF-3D48-BD0F-8C7B2FACB41E}" type="datetimeFigureOut">
              <a:rPr lang="de-DE" smtClean="0"/>
              <a:pPr/>
              <a:t>20.02.24</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819837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57201" y="204787"/>
            <a:ext cx="3008313" cy="871538"/>
          </a:xfrm>
        </p:spPr>
        <p:txBody>
          <a:bodyPr anchor="b"/>
          <a:lstStyle>
            <a:lvl1pPr algn="l">
              <a:defRPr sz="2000" b="1"/>
            </a:lvl1pPr>
          </a:lstStyle>
          <a:p>
            <a:r>
              <a:rPr lang="de-DE"/>
              <a:t>Mastertitelformat bearbeiten</a:t>
            </a:r>
          </a:p>
        </p:txBody>
      </p:sp>
      <p:sp>
        <p:nvSpPr>
          <p:cNvPr id="3" name="Inhaltsplatzhalt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umsplatzhalter 4"/>
          <p:cNvSpPr>
            <a:spLocks noGrp="1"/>
          </p:cNvSpPr>
          <p:nvPr>
            <p:ph type="dt" sz="half" idx="10"/>
          </p:nvPr>
        </p:nvSpPr>
        <p:spPr/>
        <p:txBody>
          <a:bodyPr/>
          <a:lstStyle/>
          <a:p>
            <a:fld id="{5A25C9D3-7BBF-3D48-BD0F-8C7B2FACB41E}" type="datetimeFigureOut">
              <a:rPr lang="de-DE" smtClean="0"/>
              <a:pPr/>
              <a:t>20.02.24</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3391421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792288" y="3600450"/>
            <a:ext cx="5486400" cy="425054"/>
          </a:xfrm>
        </p:spPr>
        <p:txBody>
          <a:bodyPr anchor="b"/>
          <a:lstStyle>
            <a:lvl1pPr algn="l">
              <a:defRPr sz="2000" b="1"/>
            </a:lvl1pPr>
          </a:lstStyle>
          <a:p>
            <a:r>
              <a:rPr lang="de-DE"/>
              <a:t>Mastertitelformat bearbeiten</a:t>
            </a:r>
          </a:p>
        </p:txBody>
      </p:sp>
      <p:sp>
        <p:nvSpPr>
          <p:cNvPr id="3" name="Bildplatzhalt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a:t>Mastertextformat bearbeiten</a:t>
            </a:r>
          </a:p>
        </p:txBody>
      </p:sp>
      <p:sp>
        <p:nvSpPr>
          <p:cNvPr id="5" name="Datumsplatzhalter 4"/>
          <p:cNvSpPr>
            <a:spLocks noGrp="1"/>
          </p:cNvSpPr>
          <p:nvPr>
            <p:ph type="dt" sz="half" idx="10"/>
          </p:nvPr>
        </p:nvSpPr>
        <p:spPr/>
        <p:txBody>
          <a:bodyPr/>
          <a:lstStyle/>
          <a:p>
            <a:fld id="{5A25C9D3-7BBF-3D48-BD0F-8C7B2FACB41E}" type="datetimeFigureOut">
              <a:rPr lang="de-DE" smtClean="0"/>
              <a:pPr/>
              <a:t>20.02.24</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32589861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Vertikaler Textplatzhalter 2"/>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5A25C9D3-7BBF-3D48-BD0F-8C7B2FACB41E}" type="datetimeFigureOut">
              <a:rPr lang="de-DE" smtClean="0"/>
              <a:pPr/>
              <a:t>20.02.24</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2917206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154781"/>
            <a:ext cx="2057400" cy="3290888"/>
          </a:xfrm>
        </p:spPr>
        <p:txBody>
          <a:bodyPr vert="eaVert"/>
          <a:lstStyle/>
          <a:p>
            <a:r>
              <a:rPr lang="de-DE"/>
              <a:t>Mastertitelformat bearbeiten</a:t>
            </a:r>
          </a:p>
        </p:txBody>
      </p:sp>
      <p:sp>
        <p:nvSpPr>
          <p:cNvPr id="3" name="Vertikaler Textplatzhalter 2"/>
          <p:cNvSpPr>
            <a:spLocks noGrp="1"/>
          </p:cNvSpPr>
          <p:nvPr>
            <p:ph type="body" orient="vert" idx="1"/>
          </p:nvPr>
        </p:nvSpPr>
        <p:spPr>
          <a:xfrm>
            <a:off x="457200" y="154781"/>
            <a:ext cx="6019800" cy="329088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10"/>
          </p:nvPr>
        </p:nvSpPr>
        <p:spPr/>
        <p:txBody>
          <a:bodyPr/>
          <a:lstStyle/>
          <a:p>
            <a:fld id="{5A25C9D3-7BBF-3D48-BD0F-8C7B2FACB41E}" type="datetimeFigureOut">
              <a:rPr lang="de-DE" smtClean="0"/>
              <a:pPr/>
              <a:t>20.02.24</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F676CF24-C586-6041-B84D-54FA10CFE301}" type="slidenum">
              <a:rPr lang="de-DE" smtClean="0"/>
              <a:pPr/>
              <a:t>‹Nr.›</a:t>
            </a:fld>
            <a:endParaRPr lang="de-DE"/>
          </a:p>
        </p:txBody>
      </p:sp>
    </p:spTree>
    <p:extLst>
      <p:ext uri="{BB962C8B-B14F-4D97-AF65-F5344CB8AC3E}">
        <p14:creationId xmlns:p14="http://schemas.microsoft.com/office/powerpoint/2010/main" val="1967195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de-DE"/>
              <a:t>Mastertitelformat bearbeiten</a:t>
            </a:r>
          </a:p>
        </p:txBody>
      </p:sp>
      <p:sp>
        <p:nvSpPr>
          <p:cNvPr id="3" name="Textplatzhalt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A25C9D3-7BBF-3D48-BD0F-8C7B2FACB41E}" type="datetimeFigureOut">
              <a:rPr lang="de-DE" smtClean="0"/>
              <a:pPr/>
              <a:t>20.02.24</a:t>
            </a:fld>
            <a:endParaRPr lang="de-DE"/>
          </a:p>
        </p:txBody>
      </p:sp>
      <p:sp>
        <p:nvSpPr>
          <p:cNvPr id="5" name="Fußzeilenplatzhalt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Foliennummernplatzhalt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676CF24-C586-6041-B84D-54FA10CFE301}" type="slidenum">
              <a:rPr lang="de-DE" smtClean="0"/>
              <a:pPr/>
              <a:t>‹Nr.›</a:t>
            </a:fld>
            <a:endParaRPr lang="de-DE"/>
          </a:p>
        </p:txBody>
      </p:sp>
    </p:spTree>
    <p:extLst>
      <p:ext uri="{BB962C8B-B14F-4D97-AF65-F5344CB8AC3E}">
        <p14:creationId xmlns:p14="http://schemas.microsoft.com/office/powerpoint/2010/main" val="2471539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a:extLst>
              <a:ext uri="{FF2B5EF4-FFF2-40B4-BE49-F238E27FC236}">
                <a16:creationId xmlns:a16="http://schemas.microsoft.com/office/drawing/2014/main" id="{D53C6DF2-231D-EF42-A9E8-3544491E8EF4}"/>
              </a:ext>
            </a:extLst>
          </p:cNvPr>
          <p:cNvSpPr txBox="1"/>
          <p:nvPr/>
        </p:nvSpPr>
        <p:spPr>
          <a:xfrm>
            <a:off x="5856790" y="3877519"/>
            <a:ext cx="2639028" cy="1077218"/>
          </a:xfrm>
          <a:prstGeom prst="rect">
            <a:avLst/>
          </a:prstGeom>
          <a:solidFill>
            <a:schemeClr val="bg1"/>
          </a:solidFill>
        </p:spPr>
        <p:txBody>
          <a:bodyPr wrap="square" rtlCol="0">
            <a:spAutoFit/>
          </a:bodyPr>
          <a:lstStyle/>
          <a:p>
            <a:pPr algn="r"/>
            <a:r>
              <a:rPr lang="de-DE" sz="3200" dirty="0"/>
              <a:t>TAG DER VERSÖHNUNG</a:t>
            </a:r>
          </a:p>
        </p:txBody>
      </p:sp>
      <p:pic>
        <p:nvPicPr>
          <p:cNvPr id="4" name="Grafik 3" descr="Ein Bild, das Kunst, Bild, Zeichnung, Entwurf enthält.&#10;&#10;Automatisch generierte Beschreibung">
            <a:extLst>
              <a:ext uri="{FF2B5EF4-FFF2-40B4-BE49-F238E27FC236}">
                <a16:creationId xmlns:a16="http://schemas.microsoft.com/office/drawing/2014/main" id="{7B52DC20-FE5E-A54D-B029-F7AF601182F7}"/>
              </a:ext>
            </a:extLst>
          </p:cNvPr>
          <p:cNvPicPr>
            <a:picLocks noChangeAspect="1"/>
          </p:cNvPicPr>
          <p:nvPr/>
        </p:nvPicPr>
        <p:blipFill>
          <a:blip r:embed="rId3"/>
          <a:stretch>
            <a:fillRect/>
          </a:stretch>
        </p:blipFill>
        <p:spPr>
          <a:xfrm>
            <a:off x="1101863" y="502478"/>
            <a:ext cx="5086902" cy="3649101"/>
          </a:xfrm>
          <a:prstGeom prst="rect">
            <a:avLst/>
          </a:prstGeom>
        </p:spPr>
      </p:pic>
    </p:spTree>
    <p:extLst>
      <p:ext uri="{BB962C8B-B14F-4D97-AF65-F5344CB8AC3E}">
        <p14:creationId xmlns:p14="http://schemas.microsoft.com/office/powerpoint/2010/main" val="3193321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Kunst, Bild, Zeichnung, Entwurf enthält.&#10;&#10;Automatisch generierte Beschreibung">
            <a:extLst>
              <a:ext uri="{FF2B5EF4-FFF2-40B4-BE49-F238E27FC236}">
                <a16:creationId xmlns:a16="http://schemas.microsoft.com/office/drawing/2014/main" id="{69989187-194B-CE41-8D92-F285E501A794}"/>
              </a:ext>
            </a:extLst>
          </p:cNvPr>
          <p:cNvPicPr>
            <a:picLocks noChangeAspect="1"/>
          </p:cNvPicPr>
          <p:nvPr/>
        </p:nvPicPr>
        <p:blipFill>
          <a:blip r:embed="rId3"/>
          <a:stretch>
            <a:fillRect/>
          </a:stretch>
        </p:blipFill>
        <p:spPr>
          <a:xfrm>
            <a:off x="986941" y="0"/>
            <a:ext cx="7170117" cy="5143500"/>
          </a:xfrm>
          <a:prstGeom prst="rect">
            <a:avLst/>
          </a:prstGeom>
        </p:spPr>
      </p:pic>
    </p:spTree>
    <p:extLst>
      <p:ext uri="{BB962C8B-B14F-4D97-AF65-F5344CB8AC3E}">
        <p14:creationId xmlns:p14="http://schemas.microsoft.com/office/powerpoint/2010/main" val="384916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128242" y="2356106"/>
            <a:ext cx="3991608" cy="857250"/>
          </a:xfrm>
        </p:spPr>
        <p:txBody>
          <a:bodyPr>
            <a:noAutofit/>
          </a:bodyPr>
          <a:lstStyle/>
          <a:p>
            <a:pPr algn="l"/>
            <a:br>
              <a:rPr lang="de-AT" sz="3200" b="1" dirty="0">
                <a:solidFill>
                  <a:srgbClr val="000000"/>
                </a:solidFill>
                <a:latin typeface="Lucida Calligraphy" panose="03010101010101010101" pitchFamily="66" charset="77"/>
                <a:ea typeface="Calibri" panose="020F0502020204030204" pitchFamily="34" charset="0"/>
              </a:rPr>
            </a:br>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Wir sprechen gemeinsam:</a:t>
            </a:r>
            <a:br>
              <a:rPr lang="de-AT" sz="3200" dirty="0">
                <a:solidFill>
                  <a:srgbClr val="C00000"/>
                </a:solidFill>
                <a:latin typeface="Lucida Calligraphy" panose="03010101010101010101" pitchFamily="66" charset="77"/>
                <a:ea typeface="Calibri" panose="020F0502020204030204" pitchFamily="34" charset="0"/>
              </a:rPr>
            </a:br>
            <a:endParaRPr lang="de-DE" sz="3200" dirty="0">
              <a:solidFill>
                <a:srgbClr val="C00000"/>
              </a:solidFill>
              <a:latin typeface="Lucida Calligraphy" panose="03010101010101010101" pitchFamily="66" charset="77"/>
            </a:endParaRPr>
          </a:p>
        </p:txBody>
      </p:sp>
      <p:sp>
        <p:nvSpPr>
          <p:cNvPr id="5" name="Inhaltsplatzhalter 4">
            <a:extLst>
              <a:ext uri="{FF2B5EF4-FFF2-40B4-BE49-F238E27FC236}">
                <a16:creationId xmlns:a16="http://schemas.microsoft.com/office/drawing/2014/main" id="{3174C6AB-4E12-894E-87E6-21924268BEFF}"/>
              </a:ext>
            </a:extLst>
          </p:cNvPr>
          <p:cNvSpPr>
            <a:spLocks noGrp="1"/>
          </p:cNvSpPr>
          <p:nvPr>
            <p:ph idx="1"/>
          </p:nvPr>
        </p:nvSpPr>
        <p:spPr>
          <a:xfrm>
            <a:off x="128242" y="3213356"/>
            <a:ext cx="6988175" cy="1597183"/>
          </a:xfrm>
        </p:spPr>
        <p:txBody>
          <a:bodyPr>
            <a:normAutofit/>
          </a:bodyPr>
          <a:lstStyle/>
          <a:p>
            <a:pPr marL="0" lvl="0" indent="0" defTabSz="914400" eaLnBrk="0" fontAlgn="base" hangingPunct="0">
              <a:spcBef>
                <a:spcPct val="0"/>
              </a:spcBef>
              <a:spcAft>
                <a:spcPct val="0"/>
              </a:spcAft>
              <a:buNone/>
            </a:pPr>
            <a:r>
              <a:rPr lang="de-DE" altLang="de-DE" sz="2400" dirty="0">
                <a:solidFill>
                  <a:srgbClr val="000000"/>
                </a:solidFill>
                <a:latin typeface="Century Gothic" panose="020B0502020202020204" pitchFamily="34" charset="0"/>
                <a:ea typeface="Calibri" panose="020F0502020204030204" pitchFamily="34" charset="0"/>
                <a:cs typeface="Arial" panose="020B0604020202020204" pitchFamily="34" charset="0"/>
              </a:rPr>
              <a:t>Meinst du etwa mich?</a:t>
            </a:r>
            <a:endParaRPr lang="de-DE" altLang="de-DE" sz="24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2400" dirty="0">
                <a:solidFill>
                  <a:srgbClr val="000000"/>
                </a:solidFill>
                <a:latin typeface="Century Gothic" panose="020B0502020202020204" pitchFamily="34" charset="0"/>
                <a:ea typeface="Calibri" panose="020F0502020204030204" pitchFamily="34" charset="0"/>
                <a:cs typeface="Arial" panose="020B0604020202020204" pitchFamily="34" charset="0"/>
              </a:rPr>
              <a:t>Diese Frage verunsichert mich.</a:t>
            </a:r>
            <a:endParaRPr lang="de-DE" altLang="de-DE" sz="24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2400" dirty="0">
                <a:solidFill>
                  <a:srgbClr val="000000"/>
                </a:solidFill>
                <a:latin typeface="Century Gothic" panose="020B0502020202020204" pitchFamily="34" charset="0"/>
                <a:ea typeface="Calibri" panose="020F0502020204030204" pitchFamily="34" charset="0"/>
                <a:cs typeface="Arial" panose="020B0604020202020204" pitchFamily="34" charset="0"/>
              </a:rPr>
              <a:t>Was möchtest du von mir?</a:t>
            </a:r>
            <a:endParaRPr lang="de-DE" altLang="de-DE" sz="24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2400" dirty="0">
                <a:solidFill>
                  <a:srgbClr val="000000"/>
                </a:solidFill>
                <a:latin typeface="Century Gothic" panose="020B0502020202020204" pitchFamily="34" charset="0"/>
                <a:ea typeface="Calibri" panose="020F0502020204030204" pitchFamily="34" charset="0"/>
                <a:cs typeface="Arial" panose="020B0604020202020204" pitchFamily="34" charset="0"/>
              </a:rPr>
              <a:t>Heute, hier und jetzt.</a:t>
            </a:r>
            <a:endParaRPr lang="de-DE" sz="2400" dirty="0">
              <a:latin typeface="Century Gothic" panose="020B0502020202020204" pitchFamily="34" charset="0"/>
            </a:endParaRPr>
          </a:p>
        </p:txBody>
      </p:sp>
      <p:pic>
        <p:nvPicPr>
          <p:cNvPr id="1025" name="Grafik 3" descr="Ein Bild, das Kunst, Bild, Zeichnung, Entwurf enthält.&#10;&#10;Automatisch generierte Beschreibung">
            <a:extLst>
              <a:ext uri="{FF2B5EF4-FFF2-40B4-BE49-F238E27FC236}">
                <a16:creationId xmlns:a16="http://schemas.microsoft.com/office/drawing/2014/main" id="{B2E382AD-03F2-6C45-B6CD-3B1D9E2DE2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995" t="32394" r="24361"/>
          <a:stretch>
            <a:fillRect/>
          </a:stretch>
        </p:blipFill>
        <p:spPr bwMode="auto">
          <a:xfrm>
            <a:off x="4253948" y="217289"/>
            <a:ext cx="4500269" cy="3373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0134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79513" y="332961"/>
            <a:ext cx="3991608" cy="857250"/>
          </a:xfrm>
        </p:spPr>
        <p:txBody>
          <a:bodyPr>
            <a:noAutofit/>
          </a:bodyPr>
          <a:lstStyle/>
          <a:p>
            <a:pPr algn="l"/>
            <a:br>
              <a:rPr lang="de-AT" sz="3200" b="1" dirty="0">
                <a:solidFill>
                  <a:srgbClr val="000000"/>
                </a:solidFill>
                <a:latin typeface="Lucida Calligraphy" panose="03010101010101010101" pitchFamily="66" charset="77"/>
                <a:ea typeface="Calibri" panose="020F0502020204030204" pitchFamily="34" charset="0"/>
              </a:rPr>
            </a:br>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Wir sprechen gemeinsam:</a:t>
            </a:r>
            <a:br>
              <a:rPr lang="de-AT" sz="3200" dirty="0">
                <a:solidFill>
                  <a:srgbClr val="C00000"/>
                </a:solidFill>
                <a:latin typeface="Lucida Calligraphy" panose="03010101010101010101" pitchFamily="66" charset="77"/>
                <a:ea typeface="Calibri" panose="020F0502020204030204" pitchFamily="34" charset="0"/>
              </a:rPr>
            </a:br>
            <a:endParaRPr lang="de-DE" sz="3200" dirty="0">
              <a:solidFill>
                <a:srgbClr val="C00000"/>
              </a:solidFill>
              <a:latin typeface="Lucida Calligraphy" panose="03010101010101010101" pitchFamily="66" charset="77"/>
            </a:endParaRPr>
          </a:p>
        </p:txBody>
      </p:sp>
      <p:sp>
        <p:nvSpPr>
          <p:cNvPr id="5" name="Inhaltsplatzhalter 4">
            <a:extLst>
              <a:ext uri="{FF2B5EF4-FFF2-40B4-BE49-F238E27FC236}">
                <a16:creationId xmlns:a16="http://schemas.microsoft.com/office/drawing/2014/main" id="{3174C6AB-4E12-894E-87E6-21924268BEFF}"/>
              </a:ext>
            </a:extLst>
          </p:cNvPr>
          <p:cNvSpPr>
            <a:spLocks noGrp="1"/>
          </p:cNvSpPr>
          <p:nvPr>
            <p:ph idx="1"/>
          </p:nvPr>
        </p:nvSpPr>
        <p:spPr>
          <a:xfrm>
            <a:off x="79513" y="911915"/>
            <a:ext cx="7036904" cy="3620328"/>
          </a:xfrm>
        </p:spPr>
        <p:txBody>
          <a:bodyPr>
            <a:noAutofit/>
          </a:bodyPr>
          <a:lstStyle/>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Du schaust auf mich,</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nimmst mich wahr,</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zeigst Interesse an mir,</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nimmst dir Zeit für mich.</a:t>
            </a:r>
          </a:p>
          <a:p>
            <a:pPr marL="0" lvl="0" indent="0" defTabSz="914400" eaLnBrk="0" fontAlgn="base" hangingPunct="0">
              <a:spcBef>
                <a:spcPct val="0"/>
              </a:spcBef>
              <a:spcAft>
                <a:spcPct val="0"/>
              </a:spcAft>
              <a:buNone/>
            </a:pP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Das fordert mich heraus,</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mir den Mut zu nehmen</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und über mich selbst nachzudenken,</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über das, was MICH ausmacht und beschäftigt,</a:t>
            </a: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über das, was MIR schadet und MICH einschränkt,</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über das, was MICH glücklich macht</a:t>
            </a:r>
            <a:endParaRPr lang="de-DE" altLang="de-DE" sz="1800" dirty="0">
              <a:latin typeface="Century Gothic" panose="020B0502020202020204" pitchFamily="34" charset="0"/>
            </a:endParaRPr>
          </a:p>
          <a:p>
            <a:pPr marL="0" lvl="0" indent="0" defTabSz="914400" eaLnBrk="0" fontAlgn="base" hangingPunct="0">
              <a:spcBef>
                <a:spcPct val="0"/>
              </a:spcBef>
              <a:spcAft>
                <a:spcPct val="0"/>
              </a:spcAft>
              <a:buNone/>
            </a:pPr>
            <a:r>
              <a:rPr lang="de-DE" altLang="de-DE" sz="1800" dirty="0">
                <a:solidFill>
                  <a:srgbClr val="000000"/>
                </a:solidFill>
                <a:latin typeface="Century Gothic" panose="020B0502020202020204" pitchFamily="34" charset="0"/>
                <a:ea typeface="Calibri" panose="020F0502020204030204" pitchFamily="34" charset="0"/>
                <a:cs typeface="Arial" panose="020B0604020202020204" pitchFamily="34" charset="0"/>
              </a:rPr>
              <a:t>und was MICH leben lässt.</a:t>
            </a:r>
            <a:endParaRPr lang="de-DE" altLang="de-DE" sz="1800" dirty="0">
              <a:latin typeface="Century Gothic" panose="020B0502020202020204" pitchFamily="34" charset="0"/>
            </a:endParaRPr>
          </a:p>
        </p:txBody>
      </p:sp>
      <p:sp>
        <p:nvSpPr>
          <p:cNvPr id="3" name="Rectangle 2">
            <a:extLst>
              <a:ext uri="{FF2B5EF4-FFF2-40B4-BE49-F238E27FC236}">
                <a16:creationId xmlns:a16="http://schemas.microsoft.com/office/drawing/2014/main" id="{147CE018-6CCC-EE47-8574-D42A097CEA10}"/>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3073" name="Grafik 4" descr="Ein Bild, das Kunst, Bild, Zeichnung, Entwurf enthält.&#10;&#10;Automatisch generierte Beschreibung">
            <a:extLst>
              <a:ext uri="{FF2B5EF4-FFF2-40B4-BE49-F238E27FC236}">
                <a16:creationId xmlns:a16="http://schemas.microsoft.com/office/drawing/2014/main" id="{E330D42F-6151-1241-8D25-10E17B997C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5722" t="-2" r="52080" b="57042"/>
          <a:stretch>
            <a:fillRect/>
          </a:stretch>
        </p:blipFill>
        <p:spPr bwMode="auto">
          <a:xfrm>
            <a:off x="5715059" y="332961"/>
            <a:ext cx="3111501" cy="4319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874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79512" y="332961"/>
            <a:ext cx="4492487" cy="857250"/>
          </a:xfrm>
        </p:spPr>
        <p:txBody>
          <a:bodyPr>
            <a:noAutofit/>
          </a:bodyPr>
          <a:lstStyle/>
          <a:p>
            <a:pPr algn="l"/>
            <a:br>
              <a:rPr lang="de-AT" sz="3200" b="1" dirty="0">
                <a:solidFill>
                  <a:srgbClr val="000000"/>
                </a:solidFill>
                <a:latin typeface="Lucida Calligraphy" panose="03010101010101010101" pitchFamily="66" charset="77"/>
                <a:ea typeface="Calibri" panose="020F0502020204030204" pitchFamily="34" charset="0"/>
              </a:rPr>
            </a:br>
            <a:r>
              <a:rPr lang="de-AT" sz="2400" dirty="0" err="1">
                <a:solidFill>
                  <a:srgbClr val="C00000"/>
                </a:solidFill>
                <a:latin typeface="Tahoma" panose="020B0604030504040204" pitchFamily="34" charset="0"/>
                <a:ea typeface="Tahoma" panose="020B0604030504040204" pitchFamily="34" charset="0"/>
                <a:cs typeface="Tahoma" panose="020B0604030504040204" pitchFamily="34" charset="0"/>
              </a:rPr>
              <a:t>Aufsteh´n</a:t>
            </a:r>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 aufeinander </a:t>
            </a:r>
            <a:r>
              <a:rPr lang="de-AT" sz="2400" dirty="0" err="1">
                <a:solidFill>
                  <a:srgbClr val="C00000"/>
                </a:solidFill>
                <a:latin typeface="Tahoma" panose="020B0604030504040204" pitchFamily="34" charset="0"/>
                <a:ea typeface="Tahoma" panose="020B0604030504040204" pitchFamily="34" charset="0"/>
                <a:cs typeface="Tahoma" panose="020B0604030504040204" pitchFamily="34" charset="0"/>
              </a:rPr>
              <a:t>zugeh´n</a:t>
            </a:r>
            <a:endParaRPr lang="de-DE" sz="3200" dirty="0">
              <a:solidFill>
                <a:srgbClr val="C00000"/>
              </a:solidFill>
              <a:latin typeface="Lucida Calligraphy" panose="03010101010101010101" pitchFamily="66" charset="77"/>
            </a:endParaRPr>
          </a:p>
        </p:txBody>
      </p:sp>
      <p:sp>
        <p:nvSpPr>
          <p:cNvPr id="3" name="Rectangle 2">
            <a:extLst>
              <a:ext uri="{FF2B5EF4-FFF2-40B4-BE49-F238E27FC236}">
                <a16:creationId xmlns:a16="http://schemas.microsoft.com/office/drawing/2014/main" id="{147CE018-6CCC-EE47-8574-D42A097CEA10}"/>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sp>
        <p:nvSpPr>
          <p:cNvPr id="6" name="Inhaltsplatzhalter 5">
            <a:extLst>
              <a:ext uri="{FF2B5EF4-FFF2-40B4-BE49-F238E27FC236}">
                <a16:creationId xmlns:a16="http://schemas.microsoft.com/office/drawing/2014/main" id="{336F9807-3A42-5642-8452-470FC70E10F5}"/>
              </a:ext>
            </a:extLst>
          </p:cNvPr>
          <p:cNvSpPr>
            <a:spLocks noGrp="1"/>
          </p:cNvSpPr>
          <p:nvPr>
            <p:ph idx="1"/>
          </p:nvPr>
        </p:nvSpPr>
        <p:spPr/>
        <p:txBody>
          <a:bodyPr/>
          <a:lstStyle/>
          <a:p>
            <a:pPr marL="0" indent="0">
              <a:buNone/>
            </a:pPr>
            <a:endParaRPr lang="de-AT" sz="1800" b="0" i="0" u="none" strike="noStrike" dirty="0">
              <a:solidFill>
                <a:srgbClr val="000000"/>
              </a:solidFill>
              <a:effectLst/>
              <a:latin typeface="Century Gothic" panose="020B0502020202020204" pitchFamily="34" charset="0"/>
            </a:endParaRPr>
          </a:p>
          <a:p>
            <a:pPr marL="0" indent="0">
              <a:buNone/>
            </a:pPr>
            <a:r>
              <a:rPr lang="de-AT" sz="1800" b="0" i="0" u="none" strike="noStrike" dirty="0">
                <a:solidFill>
                  <a:srgbClr val="000000"/>
                </a:solidFill>
                <a:effectLst/>
                <a:latin typeface="Century Gothic" panose="020B0502020202020204" pitchFamily="34" charset="0"/>
              </a:rPr>
              <a:t>Wir wollen aufstehen, aufeinander zugehen,</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voneinander lernen, miteinander umzugehen.</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Aufstehen, aufeinander zugehen,</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und uns nicht entfernen, wenn wir etwas nicht verstehen.</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dirty="0">
                <a:solidFill>
                  <a:srgbClr val="000000"/>
                </a:solidFill>
                <a:effectLst/>
                <a:latin typeface="Century Gothic" panose="020B0502020202020204" pitchFamily="34" charset="0"/>
              </a:rPr>
              <a:t>​</a:t>
            </a:r>
            <a:br>
              <a:rPr lang="de-AT" sz="1800" b="0" i="0" dirty="0">
                <a:solidFill>
                  <a:srgbClr val="00000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1. Jeder hat was einzubringen, diese Vielfalt, wunderbar.</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Neue Lieder </a:t>
            </a:r>
            <a:r>
              <a:rPr lang="de-AT" sz="1800" b="0" i="0" u="none" strike="noStrike" dirty="0" err="1">
                <a:solidFill>
                  <a:srgbClr val="000000"/>
                </a:solidFill>
                <a:effectLst/>
                <a:latin typeface="Century Gothic" panose="020B0502020202020204" pitchFamily="34" charset="0"/>
              </a:rPr>
              <a:t>woll'n</a:t>
            </a:r>
            <a:r>
              <a:rPr lang="de-AT" sz="1800" b="0" i="0" u="none" strike="noStrike" dirty="0">
                <a:solidFill>
                  <a:srgbClr val="000000"/>
                </a:solidFill>
                <a:effectLst/>
                <a:latin typeface="Century Gothic" panose="020B0502020202020204" pitchFamily="34" charset="0"/>
              </a:rPr>
              <a:t> wir singen, neue Texte, laut und klar.</a:t>
            </a:r>
            <a:r>
              <a:rPr lang="de-AT" sz="1800" b="0" i="0" dirty="0">
                <a:solidFill>
                  <a:srgbClr val="808080"/>
                </a:solidFill>
                <a:effectLst/>
                <a:latin typeface="Century Gothic" panose="020B0502020202020204" pitchFamily="34" charset="0"/>
              </a:rPr>
              <a:t>​</a:t>
            </a:r>
            <a:br>
              <a:rPr lang="de-AT" sz="1800" b="0" i="0" dirty="0">
                <a:solidFill>
                  <a:srgbClr val="808080"/>
                </a:solidFill>
                <a:effectLst/>
                <a:latin typeface="Century Gothic" panose="020B0502020202020204" pitchFamily="34" charset="0"/>
              </a:rPr>
            </a:br>
            <a:r>
              <a:rPr lang="de-AT" sz="1800" b="0" i="0" dirty="0">
                <a:solidFill>
                  <a:srgbClr val="000000"/>
                </a:solidFill>
                <a:effectLst/>
                <a:latin typeface="Century Gothic" panose="020B0502020202020204" pitchFamily="34" charset="0"/>
              </a:rPr>
              <a:t>​</a:t>
            </a:r>
            <a:br>
              <a:rPr lang="de-AT" sz="1800" b="0" i="0" dirty="0">
                <a:solidFill>
                  <a:srgbClr val="000000"/>
                </a:solidFill>
                <a:effectLst/>
                <a:latin typeface="Century Gothic" panose="020B0502020202020204" pitchFamily="34" charset="0"/>
              </a:rPr>
            </a:br>
            <a:r>
              <a:rPr lang="de-AT" sz="1800" b="0" i="0" u="none" strike="noStrike" dirty="0">
                <a:solidFill>
                  <a:srgbClr val="000000"/>
                </a:solidFill>
                <a:effectLst/>
                <a:latin typeface="Century Gothic" panose="020B0502020202020204" pitchFamily="34" charset="0"/>
              </a:rPr>
              <a:t>2. Diese Welt ist uns gegeben, wir sind alle Gäste hier. Wenn wir nicht zusammenleben, kann die Menschheit nur </a:t>
            </a:r>
            <a:r>
              <a:rPr lang="de-AT" sz="1800" b="0" i="0" u="none" strike="noStrike" dirty="0" err="1">
                <a:solidFill>
                  <a:srgbClr val="000000"/>
                </a:solidFill>
                <a:effectLst/>
                <a:latin typeface="Century Gothic" panose="020B0502020202020204" pitchFamily="34" charset="0"/>
              </a:rPr>
              <a:t>verlier´n</a:t>
            </a:r>
            <a:r>
              <a:rPr lang="de-AT" sz="1800" b="0" i="0" u="none" strike="noStrike" dirty="0">
                <a:solidFill>
                  <a:srgbClr val="000000"/>
                </a:solidFill>
                <a:effectLst/>
                <a:latin typeface="Century Gothic" panose="020B0502020202020204" pitchFamily="34" charset="0"/>
              </a:rPr>
              <a:t>.</a:t>
            </a:r>
            <a:r>
              <a:rPr lang="de-AT" sz="1800" b="0" i="0" dirty="0">
                <a:solidFill>
                  <a:srgbClr val="808080"/>
                </a:solidFill>
                <a:effectLst/>
                <a:latin typeface="Century Gothic" panose="020B0502020202020204" pitchFamily="34" charset="0"/>
              </a:rPr>
              <a:t>​</a:t>
            </a:r>
            <a:endParaRPr lang="de-DE" dirty="0"/>
          </a:p>
        </p:txBody>
      </p:sp>
    </p:spTree>
    <p:extLst>
      <p:ext uri="{BB962C8B-B14F-4D97-AF65-F5344CB8AC3E}">
        <p14:creationId xmlns:p14="http://schemas.microsoft.com/office/powerpoint/2010/main" val="29740197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p:txBody>
          <a:bodyPr>
            <a:noAutofit/>
          </a:bodyPr>
          <a:lstStyle/>
          <a:p>
            <a:pPr algn="l"/>
            <a:br>
              <a:rPr lang="de-AT" sz="3200" b="1" dirty="0">
                <a:solidFill>
                  <a:srgbClr val="000000"/>
                </a:solidFill>
                <a:latin typeface="Lucida Calligraphy" panose="03010101010101010101" pitchFamily="66" charset="77"/>
                <a:ea typeface="Calibri" panose="020F0502020204030204" pitchFamily="34" charset="0"/>
              </a:rPr>
            </a:br>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Zeitplan</a:t>
            </a:r>
            <a:endParaRPr lang="de-DE" sz="3200" dirty="0">
              <a:solidFill>
                <a:srgbClr val="C00000"/>
              </a:solidFill>
              <a:latin typeface="Lucida Calligraphy" panose="03010101010101010101" pitchFamily="66" charset="77"/>
            </a:endParaRPr>
          </a:p>
        </p:txBody>
      </p:sp>
      <p:sp>
        <p:nvSpPr>
          <p:cNvPr id="3" name="Inhaltsplatzhalter 2">
            <a:extLst>
              <a:ext uri="{FF2B5EF4-FFF2-40B4-BE49-F238E27FC236}">
                <a16:creationId xmlns:a16="http://schemas.microsoft.com/office/drawing/2014/main" id="{12880AF5-CAFE-9948-8C73-F659A37C9809}"/>
              </a:ext>
            </a:extLst>
          </p:cNvPr>
          <p:cNvSpPr>
            <a:spLocks noGrp="1"/>
          </p:cNvSpPr>
          <p:nvPr>
            <p:ph idx="1"/>
          </p:nvPr>
        </p:nvSpPr>
        <p:spPr>
          <a:xfrm>
            <a:off x="112734" y="1200151"/>
            <a:ext cx="9031266" cy="3394472"/>
          </a:xfrm>
        </p:spPr>
        <p:txBody>
          <a:bodyPr vert="horz" lIns="91440" tIns="45720" rIns="91440" bIns="45720" numCol="1" rtlCol="0" anchor="t">
            <a:normAutofit/>
          </a:bodyPr>
          <a:lstStyle/>
          <a:p>
            <a:pPr marL="0" indent="0">
              <a:buNone/>
            </a:pPr>
            <a:endParaRPr lang="de-AT" sz="1800" dirty="0">
              <a:solidFill>
                <a:srgbClr val="000000"/>
              </a:solidFill>
              <a:effectLst/>
              <a:latin typeface="Arial" panose="020B0604020202020204" pitchFamily="34" charset="0"/>
              <a:ea typeface="Calibri" panose="020F0502020204030204" pitchFamily="34" charset="0"/>
            </a:endParaRPr>
          </a:p>
          <a:p>
            <a:pPr marL="342900" lvl="0" indent="-342900">
              <a:buFont typeface="Symbol" pitchFamily="2" charset="2"/>
              <a:buChar char=""/>
            </a:pPr>
            <a:r>
              <a:rPr lang="de-AT" sz="1800" dirty="0">
                <a:solidFill>
                  <a:srgbClr val="000000"/>
                </a:solidFill>
                <a:effectLst/>
                <a:latin typeface="Tahoma" panose="020B0604030504040204" pitchFamily="34" charset="0"/>
                <a:ea typeface="Calibri" panose="020F0502020204030204" pitchFamily="34" charset="0"/>
              </a:rPr>
              <a:t>08.00-08.15 Uhr 	Wir beginnen im Turnsaal</a:t>
            </a:r>
          </a:p>
          <a:p>
            <a:pPr marL="0" lvl="0" indent="0">
              <a:buNone/>
            </a:pPr>
            <a:endParaRPr lang="de-AT" sz="1800" dirty="0">
              <a:solidFill>
                <a:srgbClr val="000000"/>
              </a:solidFill>
              <a:effectLst/>
              <a:latin typeface="Arial" panose="020B0604020202020204" pitchFamily="34" charset="0"/>
              <a:ea typeface="Calibri" panose="020F0502020204030204" pitchFamily="34" charset="0"/>
            </a:endParaRPr>
          </a:p>
          <a:p>
            <a:pPr marL="342900" lvl="0" indent="-342900">
              <a:buFont typeface="Symbol" pitchFamily="2" charset="2"/>
              <a:buChar char=""/>
            </a:pPr>
            <a:r>
              <a:rPr lang="de-AT" sz="1800" dirty="0">
                <a:solidFill>
                  <a:srgbClr val="000000"/>
                </a:solidFill>
                <a:latin typeface="Tahoma"/>
                <a:ea typeface="Calibri" panose="020F0502020204030204" pitchFamily="34" charset="0"/>
                <a:cs typeface="Tahoma"/>
              </a:rPr>
              <a:t>08.15-09.40</a:t>
            </a:r>
            <a:r>
              <a:rPr lang="de-AT" sz="1800" dirty="0">
                <a:solidFill>
                  <a:srgbClr val="000000"/>
                </a:solidFill>
                <a:effectLst/>
                <a:latin typeface="Tahoma"/>
                <a:ea typeface="Calibri" panose="020F0502020204030204" pitchFamily="34" charset="0"/>
                <a:cs typeface="Tahoma"/>
              </a:rPr>
              <a:t> Uhr	„Zeit für mich“ in den Klassen</a:t>
            </a:r>
          </a:p>
          <a:p>
            <a:pPr marL="0" lvl="0" indent="0">
              <a:buNone/>
            </a:pPr>
            <a:endParaRPr lang="de-AT" sz="1800" dirty="0">
              <a:solidFill>
                <a:srgbClr val="000000"/>
              </a:solidFill>
              <a:effectLst/>
              <a:latin typeface="Arial" panose="020B0604020202020204" pitchFamily="34" charset="0"/>
              <a:ea typeface="Calibri" panose="020F0502020204030204" pitchFamily="34" charset="0"/>
            </a:endParaRPr>
          </a:p>
          <a:p>
            <a:pPr marL="342900" lvl="0" indent="-342900">
              <a:buFont typeface="Symbol" pitchFamily="2" charset="2"/>
              <a:buChar char=""/>
            </a:pPr>
            <a:r>
              <a:rPr lang="de-AT" sz="1800" dirty="0">
                <a:solidFill>
                  <a:srgbClr val="000000"/>
                </a:solidFill>
                <a:effectLst/>
                <a:latin typeface="Tahoma" panose="020B0604030504040204" pitchFamily="34" charset="0"/>
                <a:ea typeface="Calibri" panose="020F0502020204030204" pitchFamily="34" charset="0"/>
              </a:rPr>
              <a:t>09.40-10.00 Uhr 	Wir gehen in die Kirche</a:t>
            </a:r>
          </a:p>
          <a:p>
            <a:pPr marL="0" lvl="0" indent="0">
              <a:buNone/>
            </a:pPr>
            <a:endParaRPr lang="de-AT" sz="1800" dirty="0">
              <a:solidFill>
                <a:srgbClr val="000000"/>
              </a:solidFill>
              <a:effectLst/>
              <a:latin typeface="Arial" panose="020B0604020202020204" pitchFamily="34" charset="0"/>
              <a:ea typeface="Calibri" panose="020F0502020204030204" pitchFamily="34" charset="0"/>
            </a:endParaRPr>
          </a:p>
          <a:p>
            <a:pPr marL="342900" lvl="0" indent="-342900">
              <a:buFont typeface="Symbol" pitchFamily="2" charset="2"/>
              <a:buChar char=""/>
            </a:pPr>
            <a:r>
              <a:rPr lang="de-AT" sz="1800" dirty="0">
                <a:solidFill>
                  <a:srgbClr val="000000"/>
                </a:solidFill>
                <a:effectLst/>
                <a:latin typeface="Tahoma" panose="020B0604030504040204" pitchFamily="34" charset="0"/>
                <a:ea typeface="Calibri" panose="020F0502020204030204" pitchFamily="34" charset="0"/>
              </a:rPr>
              <a:t>10.00-10.40 Uhr	Bußandacht in der Kirche</a:t>
            </a:r>
          </a:p>
          <a:p>
            <a:pPr marL="0" lvl="0" indent="0">
              <a:buNone/>
            </a:pPr>
            <a:endParaRPr lang="de-AT" sz="1800" dirty="0">
              <a:solidFill>
                <a:srgbClr val="000000"/>
              </a:solidFill>
              <a:effectLst/>
              <a:latin typeface="Arial" panose="020B0604020202020204" pitchFamily="34" charset="0"/>
              <a:ea typeface="Calibri" panose="020F0502020204030204" pitchFamily="34" charset="0"/>
            </a:endParaRPr>
          </a:p>
          <a:p>
            <a:pPr marL="342900" lvl="0" indent="-342900">
              <a:buFont typeface="Symbol" pitchFamily="2" charset="2"/>
              <a:buChar char=""/>
            </a:pPr>
            <a:r>
              <a:rPr lang="de-AT" sz="1800" dirty="0">
                <a:solidFill>
                  <a:srgbClr val="000000"/>
                </a:solidFill>
                <a:latin typeface="Tahoma" panose="020B0604030504040204" pitchFamily="34" charset="0"/>
                <a:ea typeface="Calibri" panose="020F0502020204030204" pitchFamily="34" charset="0"/>
              </a:rPr>
              <a:t>Pause, </a:t>
            </a:r>
            <a:r>
              <a:rPr lang="de-AT" sz="1800" dirty="0">
                <a:solidFill>
                  <a:srgbClr val="000000"/>
                </a:solidFill>
                <a:effectLst/>
                <a:latin typeface="Tahoma" panose="020B0604030504040204" pitchFamily="34" charset="0"/>
                <a:ea typeface="Calibri" panose="020F0502020204030204" pitchFamily="34" charset="0"/>
              </a:rPr>
              <a:t>Fastenbrote</a:t>
            </a:r>
            <a:endParaRPr lang="de-AT" sz="1800" dirty="0">
              <a:solidFill>
                <a:srgbClr val="000000"/>
              </a:solidFill>
              <a:effectLst/>
              <a:latin typeface="Arial" panose="020B0604020202020204" pitchFamily="34" charset="0"/>
              <a:ea typeface="Calibri" panose="020F0502020204030204" pitchFamily="34" charset="0"/>
            </a:endParaRPr>
          </a:p>
          <a:p>
            <a:pPr marL="0" indent="0">
              <a:buNone/>
            </a:pPr>
            <a:endParaRPr lang="de-DE" dirty="0"/>
          </a:p>
        </p:txBody>
      </p:sp>
    </p:spTree>
    <p:extLst>
      <p:ext uri="{BB962C8B-B14F-4D97-AF65-F5344CB8AC3E}">
        <p14:creationId xmlns:p14="http://schemas.microsoft.com/office/powerpoint/2010/main" val="3728712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descr="Ein Bild, das Kunst, Bild, Zeichnung, Entwurf enthält.&#10;&#10;Automatisch generierte Beschreibung">
            <a:extLst>
              <a:ext uri="{FF2B5EF4-FFF2-40B4-BE49-F238E27FC236}">
                <a16:creationId xmlns:a16="http://schemas.microsoft.com/office/drawing/2014/main" id="{69989187-194B-CE41-8D92-F285E501A794}"/>
              </a:ext>
            </a:extLst>
          </p:cNvPr>
          <p:cNvPicPr>
            <a:picLocks noChangeAspect="1"/>
          </p:cNvPicPr>
          <p:nvPr/>
        </p:nvPicPr>
        <p:blipFill>
          <a:blip r:embed="rId3"/>
          <a:stretch>
            <a:fillRect/>
          </a:stretch>
        </p:blipFill>
        <p:spPr>
          <a:xfrm>
            <a:off x="986941" y="0"/>
            <a:ext cx="7170117" cy="5143500"/>
          </a:xfrm>
          <a:prstGeom prst="rect">
            <a:avLst/>
          </a:prstGeom>
        </p:spPr>
      </p:pic>
    </p:spTree>
    <p:extLst>
      <p:ext uri="{BB962C8B-B14F-4D97-AF65-F5344CB8AC3E}">
        <p14:creationId xmlns:p14="http://schemas.microsoft.com/office/powerpoint/2010/main" val="157731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feld 4">
            <a:extLst>
              <a:ext uri="{FF2B5EF4-FFF2-40B4-BE49-F238E27FC236}">
                <a16:creationId xmlns:a16="http://schemas.microsoft.com/office/drawing/2014/main" id="{B9DF0DE7-90D1-0340-AB4B-F3844C7CB95F}"/>
              </a:ext>
            </a:extLst>
          </p:cNvPr>
          <p:cNvSpPr txBox="1"/>
          <p:nvPr/>
        </p:nvSpPr>
        <p:spPr>
          <a:xfrm>
            <a:off x="165652" y="185531"/>
            <a:ext cx="8812696" cy="4524315"/>
          </a:xfrm>
          <a:prstGeom prst="rect">
            <a:avLst/>
          </a:prstGeom>
          <a:noFill/>
        </p:spPr>
        <p:txBody>
          <a:bodyPr wrap="square" rtlCol="0">
            <a:spAutoFit/>
          </a:bodyPr>
          <a:lstStyle/>
          <a:p>
            <a:r>
              <a:rPr lang="de-AT" sz="1600" dirty="0">
                <a:latin typeface="Century Gothic" panose="020B0502020202020204" pitchFamily="34" charset="0"/>
              </a:rPr>
              <a:t>Zachäus war Zöllner und verlangte mehr Steuergeld, als er durfte. Den Rest behielt er für sich. Zuerst fühlte er sich reich und mächtig, mit der Zeit wurde er einsam und war überall unbeliebt. Er spürte eine tiefe Sehnsucht nach einem glücklichen Leben. </a:t>
            </a:r>
          </a:p>
          <a:p>
            <a:r>
              <a:rPr lang="de-AT" sz="1600" dirty="0">
                <a:latin typeface="Century Gothic" panose="020B0502020202020204" pitchFamily="34" charset="0"/>
              </a:rPr>
              <a:t>Als er hörte, dass Jesus in die Stadt kommt, wollte er ihn sehen. Viele sind ihm schon begegnet und waren ganz erfüllt von ihm, denn er erzählte vom Reich Gottes.</a:t>
            </a:r>
          </a:p>
          <a:p>
            <a:r>
              <a:rPr lang="de-AT" sz="1600" dirty="0">
                <a:latin typeface="Century Gothic" panose="020B0502020202020204" pitchFamily="34" charset="0"/>
              </a:rPr>
              <a:t>Ob Zachäus zu ihm gehen sollte? Ob das sein Leben verändern würde? Ob er sich traute? Zachäus hatte eine Idee und lief auf dem Weg von Jesus voraus und kletterte in einen Feigenbaum. Dort versteckt, konnte er Jesus aus der Ferne sehen. </a:t>
            </a:r>
          </a:p>
          <a:p>
            <a:r>
              <a:rPr lang="de-AT" sz="1600" dirty="0">
                <a:latin typeface="Century Gothic" panose="020B0502020202020204" pitchFamily="34" charset="0"/>
              </a:rPr>
              <a:t>Da passierte Überraschendes: Jesus kam näher, schaute hinauf und sprach ihn beim Namen an: „Zachäus, komm schnell herunter! Denn ich muss heute bei dir in deinem Haus bleiben!“ </a:t>
            </a:r>
          </a:p>
          <a:p>
            <a:r>
              <a:rPr lang="de-AT" sz="1600" dirty="0">
                <a:latin typeface="Century Gothic" panose="020B0502020202020204" pitchFamily="34" charset="0"/>
              </a:rPr>
              <a:t>Da stieg er </a:t>
            </a:r>
            <a:r>
              <a:rPr lang="de-AT" sz="1600" dirty="0">
                <a:effectLst/>
                <a:latin typeface="Century Gothic" panose="020B0502020202020204" pitchFamily="34" charset="0"/>
                <a:ea typeface="Times New Roman" panose="02020603050405020304" pitchFamily="18" charset="0"/>
              </a:rPr>
              <a:t>schnell herunter und nahm Jesus freudig bei sich zuhause auf. </a:t>
            </a:r>
            <a:r>
              <a:rPr lang="de-AT" sz="1600" dirty="0">
                <a:latin typeface="Century Gothic" panose="020B0502020202020204" pitchFamily="34" charset="0"/>
                <a:ea typeface="Times New Roman" panose="02020603050405020304" pitchFamily="18" charset="0"/>
              </a:rPr>
              <a:t>A</a:t>
            </a:r>
            <a:r>
              <a:rPr lang="de-AT" sz="1600" dirty="0">
                <a:effectLst/>
                <a:latin typeface="Century Gothic" panose="020B0502020202020204" pitchFamily="34" charset="0"/>
                <a:ea typeface="Times New Roman" panose="02020603050405020304" pitchFamily="18" charset="0"/>
              </a:rPr>
              <a:t>lle, die das sahen, empörten sich, weil er bei einem Sünder eingekehrt </a:t>
            </a:r>
            <a:r>
              <a:rPr lang="de-AT" sz="1600" dirty="0">
                <a:latin typeface="Century Gothic" panose="020B0502020202020204" pitchFamily="34" charset="0"/>
                <a:ea typeface="Times New Roman" panose="02020603050405020304" pitchFamily="18" charset="0"/>
              </a:rPr>
              <a:t>ist.</a:t>
            </a:r>
            <a:r>
              <a:rPr lang="de-AT" sz="1600" dirty="0">
                <a:effectLst/>
                <a:latin typeface="Century Gothic" panose="020B0502020202020204" pitchFamily="34" charset="0"/>
                <a:ea typeface="Times New Roman" panose="02020603050405020304" pitchFamily="18" charset="0"/>
              </a:rPr>
              <a:t> </a:t>
            </a:r>
          </a:p>
          <a:p>
            <a:r>
              <a:rPr lang="de-AT" sz="1600" dirty="0">
                <a:effectLst/>
                <a:latin typeface="Century Gothic" panose="020B0502020202020204" pitchFamily="34" charset="0"/>
                <a:ea typeface="Times New Roman" panose="02020603050405020304" pitchFamily="18" charset="0"/>
              </a:rPr>
              <a:t>Zachäus aber sprach zu Jesus: „Siehe, Herr, die Hälfte meines Vermögens gebe ich den Armen, und wenn ich von jemandem zu viel gefordert habe, gebe ich ihm das Vierfache zurück.“ Jesus </a:t>
            </a:r>
            <a:r>
              <a:rPr lang="de-AT" sz="1600" dirty="0">
                <a:latin typeface="Century Gothic" panose="020B0502020202020204" pitchFamily="34" charset="0"/>
                <a:ea typeface="Times New Roman" panose="02020603050405020304" pitchFamily="18" charset="0"/>
              </a:rPr>
              <a:t>freute sich:</a:t>
            </a:r>
            <a:r>
              <a:rPr lang="de-AT" sz="1600" dirty="0">
                <a:effectLst/>
                <a:latin typeface="Century Gothic" panose="020B0502020202020204" pitchFamily="34" charset="0"/>
                <a:ea typeface="Times New Roman" panose="02020603050405020304" pitchFamily="18" charset="0"/>
              </a:rPr>
              <a:t> „Heute ist diesem Haus das Glück Gottes geschenkt worden. Ich bin zu euch gekommen, um zu suchen und zu retten, was verloren ist.“ </a:t>
            </a:r>
          </a:p>
        </p:txBody>
      </p:sp>
    </p:spTree>
    <p:extLst>
      <p:ext uri="{BB962C8B-B14F-4D97-AF65-F5344CB8AC3E}">
        <p14:creationId xmlns:p14="http://schemas.microsoft.com/office/powerpoint/2010/main" val="3247488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128241" y="356684"/>
            <a:ext cx="6868907" cy="857250"/>
          </a:xfrm>
        </p:spPr>
        <p:txBody>
          <a:bodyPr>
            <a:noAutofit/>
          </a:bodyPr>
          <a:lstStyle/>
          <a:p>
            <a:pPr algn="l"/>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Erkennst du dich selbst in der Geschichte?</a:t>
            </a:r>
            <a:endParaRPr lang="de-DE" sz="3200" dirty="0">
              <a:solidFill>
                <a:srgbClr val="C00000"/>
              </a:solidFill>
              <a:latin typeface="Lucida Calligraphy" panose="03010101010101010101" pitchFamily="66" charset="77"/>
            </a:endParaRPr>
          </a:p>
        </p:txBody>
      </p:sp>
      <p:sp>
        <p:nvSpPr>
          <p:cNvPr id="5" name="Inhaltsplatzhalter 4">
            <a:extLst>
              <a:ext uri="{FF2B5EF4-FFF2-40B4-BE49-F238E27FC236}">
                <a16:creationId xmlns:a16="http://schemas.microsoft.com/office/drawing/2014/main" id="{3174C6AB-4E12-894E-87E6-21924268BEFF}"/>
              </a:ext>
            </a:extLst>
          </p:cNvPr>
          <p:cNvSpPr>
            <a:spLocks noGrp="1"/>
          </p:cNvSpPr>
          <p:nvPr>
            <p:ph idx="1"/>
          </p:nvPr>
        </p:nvSpPr>
        <p:spPr>
          <a:xfrm>
            <a:off x="128242" y="1033670"/>
            <a:ext cx="6988175" cy="3776869"/>
          </a:xfrm>
        </p:spPr>
        <p:txBody>
          <a:bodyPr>
            <a:normAutofit/>
          </a:bodyPr>
          <a:lstStyle/>
          <a:p>
            <a:r>
              <a:rPr lang="de-AT" sz="1800" dirty="0">
                <a:effectLst/>
                <a:latin typeface="Century Gothic" panose="020B0502020202020204" pitchFamily="34" charset="0"/>
                <a:ea typeface="Times New Roman" panose="02020603050405020304" pitchFamily="18" charset="0"/>
              </a:rPr>
              <a:t>Klein?</a:t>
            </a:r>
          </a:p>
          <a:p>
            <a:r>
              <a:rPr lang="de-AT" sz="1800" dirty="0">
                <a:effectLst/>
                <a:latin typeface="Century Gothic" panose="020B0502020202020204" pitchFamily="34" charset="0"/>
                <a:ea typeface="Times New Roman" panose="02020603050405020304" pitchFamily="18" charset="0"/>
              </a:rPr>
              <a:t>Unscheinbar?</a:t>
            </a:r>
          </a:p>
          <a:p>
            <a:r>
              <a:rPr lang="de-AT" sz="1800" dirty="0">
                <a:effectLst/>
                <a:latin typeface="Century Gothic" panose="020B0502020202020204" pitchFamily="34" charset="0"/>
                <a:ea typeface="Times New Roman" panose="02020603050405020304" pitchFamily="18" charset="0"/>
              </a:rPr>
              <a:t>Versteckt oder der Wunsch gesehen zu werden?</a:t>
            </a:r>
          </a:p>
          <a:p>
            <a:r>
              <a:rPr lang="de-AT" sz="1800" dirty="0">
                <a:effectLst/>
                <a:latin typeface="Century Gothic" panose="020B0502020202020204" pitchFamily="34" charset="0"/>
                <a:ea typeface="Times New Roman" panose="02020603050405020304" pitchFamily="18" charset="0"/>
              </a:rPr>
              <a:t>Kein Mangel an Geld und Besitz?</a:t>
            </a:r>
          </a:p>
          <a:p>
            <a:r>
              <a:rPr lang="de-AT" sz="1800" dirty="0">
                <a:effectLst/>
                <a:latin typeface="Century Gothic" panose="020B0502020202020204" pitchFamily="34" charset="0"/>
                <a:ea typeface="Times New Roman" panose="02020603050405020304" pitchFamily="18" charset="0"/>
              </a:rPr>
              <a:t>Leben auf Kosten anderer?</a:t>
            </a:r>
          </a:p>
          <a:p>
            <a:r>
              <a:rPr lang="de-AT" sz="1800" dirty="0">
                <a:effectLst/>
                <a:latin typeface="Century Gothic" panose="020B0502020202020204" pitchFamily="34" charset="0"/>
                <a:ea typeface="Times New Roman" panose="02020603050405020304" pitchFamily="18" charset="0"/>
              </a:rPr>
              <a:t>Und dennoch auf der Suche?</a:t>
            </a:r>
          </a:p>
          <a:p>
            <a:pPr lvl="1" indent="-342900">
              <a:buFont typeface="Symbol" pitchFamily="2" charset="2"/>
              <a:buChar char=""/>
            </a:pPr>
            <a:r>
              <a:rPr lang="de-AT" sz="1800" dirty="0">
                <a:effectLst/>
                <a:latin typeface="Century Gothic" panose="020B0502020202020204" pitchFamily="34" charset="0"/>
                <a:ea typeface="Times New Roman" panose="02020603050405020304" pitchFamily="18" charset="0"/>
              </a:rPr>
              <a:t>Nach Anerkennung?</a:t>
            </a:r>
          </a:p>
          <a:p>
            <a:pPr lvl="1" indent="-342900">
              <a:buFont typeface="Symbol" pitchFamily="2" charset="2"/>
              <a:buChar char=""/>
            </a:pPr>
            <a:r>
              <a:rPr lang="de-AT" sz="1800" dirty="0">
                <a:effectLst/>
                <a:latin typeface="Century Gothic" panose="020B0502020202020204" pitchFamily="34" charset="0"/>
                <a:ea typeface="Times New Roman" panose="02020603050405020304" pitchFamily="18" charset="0"/>
              </a:rPr>
              <a:t>Nach Menschen, denen du vertrauen kannst?</a:t>
            </a:r>
          </a:p>
          <a:p>
            <a:pPr lvl="1" indent="-342900">
              <a:buFont typeface="Symbol" pitchFamily="2" charset="2"/>
              <a:buChar char=""/>
            </a:pPr>
            <a:r>
              <a:rPr lang="de-AT" sz="1800" dirty="0">
                <a:effectLst/>
                <a:latin typeface="Century Gothic" panose="020B0502020202020204" pitchFamily="34" charset="0"/>
                <a:ea typeface="Times New Roman" panose="02020603050405020304" pitchFamily="18" charset="0"/>
              </a:rPr>
              <a:t>Nach Geborgenheit?</a:t>
            </a:r>
          </a:p>
          <a:p>
            <a:pPr lvl="1" indent="-342900">
              <a:buFont typeface="Symbol" pitchFamily="2" charset="2"/>
              <a:buChar char=""/>
            </a:pPr>
            <a:r>
              <a:rPr lang="de-AT" sz="1800" dirty="0">
                <a:effectLst/>
                <a:latin typeface="Century Gothic" panose="020B0502020202020204" pitchFamily="34" charset="0"/>
                <a:ea typeface="Times New Roman" panose="02020603050405020304" pitchFamily="18" charset="0"/>
              </a:rPr>
              <a:t>Nach Liebe?</a:t>
            </a:r>
          </a:p>
          <a:p>
            <a:pPr lvl="1" indent="-342900">
              <a:buFont typeface="Symbol" pitchFamily="2" charset="2"/>
              <a:buChar char=""/>
            </a:pPr>
            <a:r>
              <a:rPr lang="de-AT" sz="1800" dirty="0">
                <a:effectLst/>
                <a:latin typeface="Century Gothic" panose="020B0502020202020204" pitchFamily="34" charset="0"/>
                <a:ea typeface="Times New Roman" panose="02020603050405020304" pitchFamily="18" charset="0"/>
              </a:rPr>
              <a:t>Nach Gott?</a:t>
            </a:r>
          </a:p>
        </p:txBody>
      </p:sp>
      <p:pic>
        <p:nvPicPr>
          <p:cNvPr id="1025" name="Grafik 3" descr="Ein Bild, das Kunst, Bild, Zeichnung, Entwurf enthält.&#10;&#10;Automatisch generierte Beschreibung">
            <a:extLst>
              <a:ext uri="{FF2B5EF4-FFF2-40B4-BE49-F238E27FC236}">
                <a16:creationId xmlns:a16="http://schemas.microsoft.com/office/drawing/2014/main" id="{B2E382AD-03F2-6C45-B6CD-3B1D9E2DE2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995" t="32394" r="24361"/>
          <a:stretch>
            <a:fillRect/>
          </a:stretch>
        </p:blipFill>
        <p:spPr bwMode="auto">
          <a:xfrm>
            <a:off x="6060438" y="821511"/>
            <a:ext cx="2852805" cy="2138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128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128241" y="356684"/>
            <a:ext cx="6868907" cy="857250"/>
          </a:xfrm>
        </p:spPr>
        <p:txBody>
          <a:bodyPr>
            <a:noAutofit/>
          </a:bodyPr>
          <a:lstStyle/>
          <a:p>
            <a:pPr algn="l"/>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E-Book „Mut zur Versöhnung“</a:t>
            </a:r>
            <a:endParaRPr lang="de-DE" sz="3200" dirty="0">
              <a:solidFill>
                <a:srgbClr val="C00000"/>
              </a:solidFill>
              <a:latin typeface="Lucida Calligraphy" panose="03010101010101010101" pitchFamily="66" charset="77"/>
            </a:endParaRPr>
          </a:p>
        </p:txBody>
      </p:sp>
      <p:sp>
        <p:nvSpPr>
          <p:cNvPr id="5" name="Inhaltsplatzhalter 4">
            <a:extLst>
              <a:ext uri="{FF2B5EF4-FFF2-40B4-BE49-F238E27FC236}">
                <a16:creationId xmlns:a16="http://schemas.microsoft.com/office/drawing/2014/main" id="{3174C6AB-4E12-894E-87E6-21924268BEFF}"/>
              </a:ext>
            </a:extLst>
          </p:cNvPr>
          <p:cNvSpPr>
            <a:spLocks noGrp="1"/>
          </p:cNvSpPr>
          <p:nvPr>
            <p:ph idx="1"/>
          </p:nvPr>
        </p:nvSpPr>
        <p:spPr>
          <a:xfrm>
            <a:off x="128242" y="1033670"/>
            <a:ext cx="6988175" cy="3776869"/>
          </a:xfrm>
        </p:spPr>
        <p:txBody>
          <a:bodyPr>
            <a:normAutofit fontScale="77500" lnSpcReduction="20000"/>
          </a:bodyPr>
          <a:lstStyle/>
          <a:p>
            <a:pPr marL="0" indent="0">
              <a:buNone/>
            </a:pPr>
            <a:r>
              <a:rPr lang="de-AT" sz="1800" dirty="0">
                <a:latin typeface="Century Gothic" panose="020B0502020202020204" pitchFamily="34" charset="0"/>
                <a:cs typeface="Times New Roman" panose="02020603050405020304" pitchFamily="18" charset="0"/>
              </a:rPr>
              <a:t>Bearbeite das </a:t>
            </a:r>
            <a:r>
              <a:rPr lang="de-AT" sz="1800" dirty="0" err="1">
                <a:latin typeface="Century Gothic" panose="020B0502020202020204" pitchFamily="34" charset="0"/>
                <a:cs typeface="Times New Roman" panose="02020603050405020304" pitchFamily="18" charset="0"/>
              </a:rPr>
              <a:t>ebook</a:t>
            </a:r>
            <a:r>
              <a:rPr lang="de-AT" sz="1800" dirty="0">
                <a:latin typeface="Century Gothic" panose="020B0502020202020204" pitchFamily="34" charset="0"/>
                <a:cs typeface="Times New Roman" panose="02020603050405020304" pitchFamily="18" charset="0"/>
              </a:rPr>
              <a:t> „Mut zur Versöhnung“ mit deinem Tablet:</a:t>
            </a:r>
          </a:p>
          <a:p>
            <a:pPr marL="0" indent="0">
              <a:buNone/>
            </a:pPr>
            <a:r>
              <a:rPr lang="de-AT" sz="1800" dirty="0" err="1">
                <a:latin typeface="Century Gothic" panose="020B0502020202020204" pitchFamily="34" charset="0"/>
                <a:cs typeface="Times New Roman" panose="02020603050405020304" pitchFamily="18" charset="0"/>
              </a:rPr>
              <a:t>lms.at</a:t>
            </a:r>
            <a:r>
              <a:rPr lang="de-AT" sz="1800" dirty="0">
                <a:latin typeface="Century Gothic" panose="020B0502020202020204" pitchFamily="34" charset="0"/>
                <a:cs typeface="Times New Roman" panose="02020603050405020304" pitchFamily="18" charset="0"/>
              </a:rPr>
              <a:t>  – Kurs: Religion – Bibliothek – „Mut zur Versöhnung“</a:t>
            </a:r>
          </a:p>
          <a:p>
            <a:pPr marL="0" indent="0">
              <a:buNone/>
            </a:pPr>
            <a:endParaRPr lang="de-AT" sz="1800" dirty="0">
              <a:latin typeface="Tahoma" panose="020B0604030504040204" pitchFamily="34" charset="0"/>
              <a:ea typeface="Times New Roman" panose="02020603050405020304" pitchFamily="18" charset="0"/>
            </a:endParaRPr>
          </a:p>
          <a:p>
            <a:pPr marL="342900" lvl="0" indent="-342900">
              <a:buFont typeface="Symbol" pitchFamily="2" charset="2"/>
              <a:buChar char=""/>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Nimm dir Zeit für dich!</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Arbeite für dich allein!</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Mach dir Gedanken zu den einzelnen Seiten im </a:t>
            </a:r>
            <a:r>
              <a:rPr lang="de-AT" sz="1800" dirty="0" err="1">
                <a:effectLst/>
                <a:latin typeface="Century Gothic" panose="020B0502020202020204" pitchFamily="34" charset="0"/>
                <a:ea typeface="Calibri" panose="020F0502020204030204" pitchFamily="34" charset="0"/>
                <a:cs typeface="Times New Roman" panose="02020603050405020304" pitchFamily="18" charset="0"/>
              </a:rPr>
              <a:t>Ebook</a:t>
            </a:r>
            <a:r>
              <a:rPr lang="de-AT" sz="1800" dirty="0">
                <a:effectLst/>
                <a:latin typeface="Century Gothic" panose="020B0502020202020204" pitchFamily="34" charset="0"/>
                <a:ea typeface="Calibri" panose="020F0502020204030204" pitchFamily="34" charset="0"/>
                <a:cs typeface="Times New Roman" panose="02020603050405020304" pitchFamily="18" charset="0"/>
              </a:rPr>
              <a:t>: </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449580"/>
            <a:r>
              <a:rPr lang="de-AT" sz="1800" dirty="0">
                <a:effectLst/>
                <a:latin typeface="Century Gothic" panose="020B0502020202020204" pitchFamily="34" charset="0"/>
                <a:ea typeface="Calibri" panose="020F0502020204030204" pitchFamily="34" charset="0"/>
                <a:cs typeface="Times New Roman" panose="02020603050405020304" pitchFamily="18" charset="0"/>
              </a:rPr>
              <a:t>Nimm dir ein leeres Blatt aus der Religionsmappe und </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449580" indent="449580"/>
            <a:r>
              <a:rPr lang="de-AT" sz="1800" dirty="0">
                <a:effectLst/>
                <a:latin typeface="Century Gothic" panose="020B0502020202020204" pitchFamily="34" charset="0"/>
                <a:ea typeface="Calibri" panose="020F0502020204030204" pitchFamily="34" charset="0"/>
                <a:cs typeface="Times New Roman" panose="02020603050405020304" pitchFamily="18" charset="0"/>
              </a:rPr>
              <a:t>schreib deine Gedanken auf, oder </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449580" indent="449580"/>
            <a:r>
              <a:rPr lang="de-AT" sz="1800" dirty="0">
                <a:effectLst/>
                <a:latin typeface="Century Gothic" panose="020B0502020202020204" pitchFamily="34" charset="0"/>
                <a:ea typeface="Calibri" panose="020F0502020204030204" pitchFamily="34" charset="0"/>
                <a:cs typeface="Times New Roman" panose="02020603050405020304" pitchFamily="18" charset="0"/>
              </a:rPr>
              <a:t>zeichne, was dir dazu einfällt oder </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449580" indent="449580"/>
            <a:r>
              <a:rPr lang="de-AT" sz="1800" dirty="0">
                <a:effectLst/>
                <a:latin typeface="Century Gothic" panose="020B0502020202020204" pitchFamily="34" charset="0"/>
                <a:ea typeface="Calibri" panose="020F0502020204030204" pitchFamily="34" charset="0"/>
                <a:cs typeface="Times New Roman" panose="02020603050405020304" pitchFamily="18" charset="0"/>
              </a:rPr>
              <a:t>denk einfache nach….:</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449580"/>
            <a:r>
              <a:rPr lang="de-AT" sz="1800" dirty="0">
                <a:effectLst/>
                <a:latin typeface="Century Gothic" panose="020B0502020202020204" pitchFamily="34" charset="0"/>
                <a:ea typeface="Calibri" panose="020F0502020204030204" pitchFamily="34" charset="0"/>
                <a:cs typeface="Times New Roman" panose="02020603050405020304" pitchFamily="18" charset="0"/>
              </a:rPr>
              <a:t>Nach jeder Seite schreib das Wort MUT mit weißer Kreide auf die weiße Karte!</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  (Ab Seite 2 musst du das Wort immer wieder nachspuren)</a:t>
            </a:r>
          </a:p>
          <a:p>
            <a:pPr indent="0">
              <a:buNone/>
            </a:pPr>
            <a:endParaRPr lang="de-AT" sz="1800" dirty="0">
              <a:effectLst/>
              <a:latin typeface="Century Gothic" panose="020B0502020202020204" pitchFamily="34" charset="0"/>
              <a:ea typeface="Calibri" panose="020F0502020204030204" pitchFamily="34" charset="0"/>
              <a:cs typeface="Times New Roman" panose="02020603050405020304" pitchFamily="18" charset="0"/>
            </a:endParaRPr>
          </a:p>
          <a:p>
            <a:pPr indent="0">
              <a:buNone/>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 </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buFont typeface="Symbol" pitchFamily="2" charset="2"/>
              <a:buChar char=""/>
            </a:pPr>
            <a:r>
              <a:rPr lang="de-AT" sz="1800" dirty="0">
                <a:effectLst/>
                <a:latin typeface="Century Gothic" panose="020B0502020202020204" pitchFamily="34" charset="0"/>
                <a:ea typeface="Calibri" panose="020F0502020204030204" pitchFamily="34" charset="0"/>
                <a:cs typeface="Times New Roman" panose="02020603050405020304" pitchFamily="18" charset="0"/>
              </a:rPr>
              <a:t>Du wirst nicht die Zeit haben, alles zu bearbeiten. Wähle aus, womit du beginnst und wie viel Zeit du für die einzelnen Impulse verwenden möchtest.</a:t>
            </a:r>
            <a:endParaRPr lang="de-AT"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de-AT" sz="1800" dirty="0">
              <a:effectLst/>
              <a:latin typeface="Century Gothic" panose="020B0502020202020204" pitchFamily="34" charset="0"/>
              <a:ea typeface="Times New Roman" panose="02020603050405020304" pitchFamily="18" charset="0"/>
            </a:endParaRPr>
          </a:p>
        </p:txBody>
      </p:sp>
    </p:spTree>
    <p:extLst>
      <p:ext uri="{BB962C8B-B14F-4D97-AF65-F5344CB8AC3E}">
        <p14:creationId xmlns:p14="http://schemas.microsoft.com/office/powerpoint/2010/main" val="33292874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128241" y="356684"/>
            <a:ext cx="8313394" cy="857250"/>
          </a:xfrm>
        </p:spPr>
        <p:txBody>
          <a:bodyPr>
            <a:noAutofit/>
          </a:bodyPr>
          <a:lstStyle/>
          <a:p>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Versöhnung tut gut und gibt Kraft für Veränderung</a:t>
            </a:r>
            <a:br>
              <a:rPr lang="de-AT" sz="1800" dirty="0">
                <a:effectLst/>
                <a:latin typeface="Times New Roman" panose="02020603050405020304" pitchFamily="18" charset="0"/>
                <a:ea typeface="Times New Roman" panose="02020603050405020304" pitchFamily="18" charset="0"/>
              </a:rPr>
            </a:br>
            <a:endParaRPr lang="de-DE" sz="3200" dirty="0">
              <a:solidFill>
                <a:srgbClr val="C00000"/>
              </a:solidFill>
              <a:latin typeface="Lucida Calligraphy" panose="03010101010101010101" pitchFamily="66" charset="77"/>
            </a:endParaRPr>
          </a:p>
        </p:txBody>
      </p:sp>
      <p:pic>
        <p:nvPicPr>
          <p:cNvPr id="4" name="Inhaltsplatzhalter 3" descr="Ein Bild, das Essen enthält.&#10;&#10;Automatisch generierte Beschreibung">
            <a:extLst>
              <a:ext uri="{FF2B5EF4-FFF2-40B4-BE49-F238E27FC236}">
                <a16:creationId xmlns:a16="http://schemas.microsoft.com/office/drawing/2014/main" id="{97839B25-BB39-0D4A-8205-119014F519E8}"/>
              </a:ext>
            </a:extLst>
          </p:cNvPr>
          <p:cNvPicPr>
            <a:picLocks noGrp="1" noChangeAspect="1"/>
          </p:cNvPicPr>
          <p:nvPr>
            <p:ph idx="1"/>
          </p:nvPr>
        </p:nvPicPr>
        <p:blipFill>
          <a:blip r:embed="rId3"/>
          <a:stretch>
            <a:fillRect/>
          </a:stretch>
        </p:blipFill>
        <p:spPr>
          <a:xfrm>
            <a:off x="1840151" y="1077243"/>
            <a:ext cx="5463698" cy="3776662"/>
          </a:xfrm>
        </p:spPr>
      </p:pic>
    </p:spTree>
    <p:extLst>
      <p:ext uri="{BB962C8B-B14F-4D97-AF65-F5344CB8AC3E}">
        <p14:creationId xmlns:p14="http://schemas.microsoft.com/office/powerpoint/2010/main" val="556639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D66674-CC1F-9846-8EC6-826A0DFEED0F}"/>
              </a:ext>
            </a:extLst>
          </p:cNvPr>
          <p:cNvSpPr>
            <a:spLocks noGrp="1"/>
          </p:cNvSpPr>
          <p:nvPr>
            <p:ph type="title"/>
          </p:nvPr>
        </p:nvSpPr>
        <p:spPr>
          <a:xfrm>
            <a:off x="128241" y="356684"/>
            <a:ext cx="8313394" cy="857250"/>
          </a:xfrm>
        </p:spPr>
        <p:txBody>
          <a:bodyPr>
            <a:noAutofit/>
          </a:bodyPr>
          <a:lstStyle/>
          <a:p>
            <a:r>
              <a:rPr lang="de-AT" sz="2400" dirty="0">
                <a:solidFill>
                  <a:srgbClr val="C00000"/>
                </a:solidFill>
                <a:latin typeface="Tahoma" panose="020B0604030504040204" pitchFamily="34" charset="0"/>
                <a:ea typeface="Tahoma" panose="020B0604030504040204" pitchFamily="34" charset="0"/>
                <a:cs typeface="Tahoma" panose="020B0604030504040204" pitchFamily="34" charset="0"/>
              </a:rPr>
              <a:t>Mut kann unterschiedlich ausschauen</a:t>
            </a:r>
            <a:endParaRPr lang="de-DE" sz="3200" dirty="0">
              <a:solidFill>
                <a:srgbClr val="C00000"/>
              </a:solidFill>
              <a:latin typeface="Lucida Calligraphy" panose="03010101010101010101" pitchFamily="66" charset="77"/>
            </a:endParaRPr>
          </a:p>
        </p:txBody>
      </p:sp>
      <p:sp>
        <p:nvSpPr>
          <p:cNvPr id="5" name="Inhaltsplatzhalter 4">
            <a:extLst>
              <a:ext uri="{FF2B5EF4-FFF2-40B4-BE49-F238E27FC236}">
                <a16:creationId xmlns:a16="http://schemas.microsoft.com/office/drawing/2014/main" id="{10277CDF-C39D-0340-837A-4DCF439C2CE7}"/>
              </a:ext>
            </a:extLst>
          </p:cNvPr>
          <p:cNvSpPr>
            <a:spLocks noGrp="1"/>
          </p:cNvSpPr>
          <p:nvPr>
            <p:ph idx="1"/>
          </p:nvPr>
        </p:nvSpPr>
        <p:spPr>
          <a:xfrm>
            <a:off x="457200" y="1200151"/>
            <a:ext cx="4313583" cy="3394472"/>
          </a:xfrm>
        </p:spPr>
        <p:txBody>
          <a:bodyPr/>
          <a:lstStyle/>
          <a:p>
            <a:r>
              <a:rPr lang="de-AT" sz="1800" dirty="0">
                <a:solidFill>
                  <a:srgbClr val="C00000"/>
                </a:solidFill>
                <a:effectLst/>
                <a:latin typeface="Century Gothic" panose="020B0502020202020204" pitchFamily="34" charset="0"/>
                <a:ea typeface="Times New Roman" panose="02020603050405020304" pitchFamily="18" charset="0"/>
              </a:rPr>
              <a:t>Mut auf mein Leben zu schauen</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 mir selbst zu stehen</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aufzubrechen</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zur Begegnung</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aufeinander zuzugehen</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zur Veränderung</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zur Versöhnung</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zur….</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 zu….</a:t>
            </a:r>
            <a:endParaRPr lang="de-AT" sz="1800" dirty="0">
              <a:effectLst/>
              <a:latin typeface="Times New Roman" panose="02020603050405020304" pitchFamily="18" charset="0"/>
              <a:ea typeface="Times New Roman" panose="02020603050405020304" pitchFamily="18" charset="0"/>
            </a:endParaRPr>
          </a:p>
          <a:p>
            <a:r>
              <a:rPr lang="de-AT" sz="1800" dirty="0">
                <a:solidFill>
                  <a:srgbClr val="C00000"/>
                </a:solidFill>
                <a:effectLst/>
                <a:latin typeface="Century Gothic" panose="020B0502020202020204" pitchFamily="34" charset="0"/>
                <a:ea typeface="Times New Roman" panose="02020603050405020304" pitchFamily="18" charset="0"/>
              </a:rPr>
              <a:t>Mut…..</a:t>
            </a:r>
            <a:endParaRPr lang="de-AT" sz="1800" dirty="0">
              <a:effectLst/>
              <a:latin typeface="Times New Roman" panose="02020603050405020304" pitchFamily="18" charset="0"/>
              <a:ea typeface="Times New Roman" panose="02020603050405020304" pitchFamily="18" charset="0"/>
            </a:endParaRPr>
          </a:p>
          <a:p>
            <a:endParaRPr lang="de-DE" dirty="0"/>
          </a:p>
        </p:txBody>
      </p:sp>
      <p:sp>
        <p:nvSpPr>
          <p:cNvPr id="6" name="Textfeld 5">
            <a:extLst>
              <a:ext uri="{FF2B5EF4-FFF2-40B4-BE49-F238E27FC236}">
                <a16:creationId xmlns:a16="http://schemas.microsoft.com/office/drawing/2014/main" id="{57C7ADE9-476A-AF46-BEFF-03065AD36B33}"/>
              </a:ext>
            </a:extLst>
          </p:cNvPr>
          <p:cNvSpPr txBox="1"/>
          <p:nvPr/>
        </p:nvSpPr>
        <p:spPr>
          <a:xfrm>
            <a:off x="6639339" y="2755491"/>
            <a:ext cx="1802296" cy="2031325"/>
          </a:xfrm>
          <a:prstGeom prst="rect">
            <a:avLst/>
          </a:prstGeom>
          <a:noFill/>
        </p:spPr>
        <p:txBody>
          <a:bodyPr wrap="square" rtlCol="0">
            <a:spAutoFit/>
          </a:bodyPr>
          <a:lstStyle/>
          <a:p>
            <a:pPr algn="r"/>
            <a:r>
              <a:rPr lang="de-AT" sz="1800" dirty="0">
                <a:solidFill>
                  <a:srgbClr val="232D37"/>
                </a:solidFill>
                <a:effectLst/>
                <a:latin typeface="Century Gothic" panose="020B0502020202020204" pitchFamily="34" charset="0"/>
                <a:ea typeface="Times New Roman" panose="02020603050405020304" pitchFamily="18" charset="0"/>
              </a:rPr>
              <a:t>Das Wort </a:t>
            </a:r>
          </a:p>
          <a:p>
            <a:pPr algn="r"/>
            <a:r>
              <a:rPr lang="de-AT" sz="1800" dirty="0">
                <a:solidFill>
                  <a:srgbClr val="232D37"/>
                </a:solidFill>
                <a:effectLst/>
                <a:latin typeface="Century Gothic" panose="020B0502020202020204" pitchFamily="34" charset="0"/>
                <a:ea typeface="Times New Roman" panose="02020603050405020304" pitchFamily="18" charset="0"/>
              </a:rPr>
              <a:t>wirken lassen.</a:t>
            </a:r>
            <a:br>
              <a:rPr lang="de-AT" sz="1800" dirty="0">
                <a:solidFill>
                  <a:srgbClr val="232D37"/>
                </a:solidFill>
                <a:effectLst/>
                <a:latin typeface="Century Gothic" panose="020B0502020202020204" pitchFamily="34" charset="0"/>
                <a:ea typeface="Times New Roman" panose="02020603050405020304" pitchFamily="18" charset="0"/>
              </a:rPr>
            </a:br>
            <a:r>
              <a:rPr lang="de-AT" sz="1800" dirty="0">
                <a:solidFill>
                  <a:srgbClr val="232D37"/>
                </a:solidFill>
                <a:effectLst/>
                <a:latin typeface="Century Gothic" panose="020B0502020202020204" pitchFamily="34" charset="0"/>
                <a:ea typeface="Times New Roman" panose="02020603050405020304" pitchFamily="18" charset="0"/>
              </a:rPr>
              <a:t>Suchen.</a:t>
            </a:r>
            <a:br>
              <a:rPr lang="de-AT" sz="1800" dirty="0">
                <a:solidFill>
                  <a:srgbClr val="232D37"/>
                </a:solidFill>
                <a:effectLst/>
                <a:latin typeface="Century Gothic" panose="020B0502020202020204" pitchFamily="34" charset="0"/>
                <a:ea typeface="Times New Roman" panose="02020603050405020304" pitchFamily="18" charset="0"/>
              </a:rPr>
            </a:br>
            <a:r>
              <a:rPr lang="de-AT" sz="1800" dirty="0">
                <a:solidFill>
                  <a:srgbClr val="232D37"/>
                </a:solidFill>
                <a:effectLst/>
                <a:latin typeface="Century Gothic" panose="020B0502020202020204" pitchFamily="34" charset="0"/>
                <a:ea typeface="Times New Roman" panose="02020603050405020304" pitchFamily="18" charset="0"/>
              </a:rPr>
              <a:t>Hören.</a:t>
            </a:r>
            <a:br>
              <a:rPr lang="de-AT" sz="1800" dirty="0">
                <a:solidFill>
                  <a:srgbClr val="232D37"/>
                </a:solidFill>
                <a:effectLst/>
                <a:latin typeface="Century Gothic" panose="020B0502020202020204" pitchFamily="34" charset="0"/>
                <a:ea typeface="Times New Roman" panose="02020603050405020304" pitchFamily="18" charset="0"/>
              </a:rPr>
            </a:br>
            <a:r>
              <a:rPr lang="de-AT" sz="1800" dirty="0">
                <a:solidFill>
                  <a:srgbClr val="232D37"/>
                </a:solidFill>
                <a:effectLst/>
                <a:latin typeface="Century Gothic" panose="020B0502020202020204" pitchFamily="34" charset="0"/>
                <a:ea typeface="Times New Roman" panose="02020603050405020304" pitchFamily="18" charset="0"/>
              </a:rPr>
              <a:t>Sagen.</a:t>
            </a:r>
            <a:br>
              <a:rPr lang="de-AT" sz="1800" dirty="0">
                <a:solidFill>
                  <a:srgbClr val="232D37"/>
                </a:solidFill>
                <a:effectLst/>
                <a:latin typeface="Century Gothic" panose="020B0502020202020204" pitchFamily="34" charset="0"/>
                <a:ea typeface="Times New Roman" panose="02020603050405020304" pitchFamily="18" charset="0"/>
              </a:rPr>
            </a:br>
            <a:r>
              <a:rPr lang="de-AT" sz="1800" dirty="0">
                <a:solidFill>
                  <a:srgbClr val="232D37"/>
                </a:solidFill>
                <a:effectLst/>
                <a:latin typeface="Century Gothic" panose="020B0502020202020204" pitchFamily="34" charset="0"/>
                <a:ea typeface="Times New Roman" panose="02020603050405020304" pitchFamily="18" charset="0"/>
              </a:rPr>
              <a:t>Teilen.</a:t>
            </a:r>
            <a:endParaRPr lang="de-AT" sz="1800" dirty="0">
              <a:effectLst/>
              <a:latin typeface="Times New Roman" panose="02020603050405020304" pitchFamily="18" charset="0"/>
              <a:ea typeface="Times New Roman" panose="02020603050405020304" pitchFamily="18" charset="0"/>
            </a:endParaRPr>
          </a:p>
          <a:p>
            <a:endParaRPr lang="de-DE" dirty="0"/>
          </a:p>
        </p:txBody>
      </p:sp>
    </p:spTree>
    <p:extLst>
      <p:ext uri="{BB962C8B-B14F-4D97-AF65-F5344CB8AC3E}">
        <p14:creationId xmlns:p14="http://schemas.microsoft.com/office/powerpoint/2010/main" val="2466458538"/>
      </p:ext>
    </p:extLst>
  </p:cSld>
  <p:clrMapOvr>
    <a:masterClrMapping/>
  </p:clrMapOvr>
</p:sld>
</file>

<file path=ppt/theme/theme1.xml><?xml version="1.0" encoding="utf-8"?>
<a:theme xmlns:a="http://schemas.openxmlformats.org/drawingml/2006/main" name="Office-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1559</Words>
  <Application>Microsoft Macintosh PowerPoint</Application>
  <PresentationFormat>Bildschirmpräsentation (16:9)</PresentationFormat>
  <Paragraphs>135</Paragraphs>
  <Slides>12</Slides>
  <Notes>12</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12</vt:i4>
      </vt:variant>
    </vt:vector>
  </HeadingPairs>
  <TitlesOfParts>
    <vt:vector size="21" baseType="lpstr">
      <vt:lpstr>Arial</vt:lpstr>
      <vt:lpstr>Calibri</vt:lpstr>
      <vt:lpstr>Century Gothic</vt:lpstr>
      <vt:lpstr>Lucida Calligraphy</vt:lpstr>
      <vt:lpstr>Symbol</vt:lpstr>
      <vt:lpstr>Tahoma</vt:lpstr>
      <vt:lpstr>Times New Roman</vt:lpstr>
      <vt:lpstr>Verdana</vt:lpstr>
      <vt:lpstr>Office-Design</vt:lpstr>
      <vt:lpstr>PowerPoint-Präsentation</vt:lpstr>
      <vt:lpstr>PowerPoint-Präsentation</vt:lpstr>
      <vt:lpstr> Wir sprechen gemeinsam: </vt:lpstr>
      <vt:lpstr> Wir sprechen gemeinsam: </vt:lpstr>
      <vt:lpstr> Aufsteh´n aufeinander zugeh´n</vt:lpstr>
      <vt:lpstr> Zeitplan</vt:lpstr>
      <vt:lpstr>PowerPoint-Präsentation</vt:lpstr>
      <vt:lpstr>PowerPoint-Präsentation</vt:lpstr>
      <vt:lpstr>Erkennst du dich selbst in der Geschichte?</vt:lpstr>
      <vt:lpstr>E-Book „Mut zur Versöhnung“</vt:lpstr>
      <vt:lpstr>Versöhnung tut gut und gibt Kraft für Veränderung </vt:lpstr>
      <vt:lpstr>Mut kann unterschiedlich ausschauen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Doris Ziniel</dc:creator>
  <cp:lastModifiedBy>Doris Ziniel</cp:lastModifiedBy>
  <cp:revision>8</cp:revision>
  <dcterms:created xsi:type="dcterms:W3CDTF">2023-03-15T05:15:55Z</dcterms:created>
  <dcterms:modified xsi:type="dcterms:W3CDTF">2024-02-20T21:49:19Z</dcterms:modified>
</cp:coreProperties>
</file>